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257" r:id="rId3"/>
    <p:sldId id="267" r:id="rId4"/>
    <p:sldId id="258" r:id="rId5"/>
    <p:sldId id="260" r:id="rId6"/>
    <p:sldId id="261" r:id="rId7"/>
    <p:sldId id="262" r:id="rId8"/>
    <p:sldId id="263" r:id="rId9"/>
    <p:sldId id="264" r:id="rId10"/>
    <p:sldId id="265" r:id="rId11"/>
    <p:sldId id="259" r:id="rId12"/>
    <p:sldId id="266" r:id="rId13"/>
    <p:sldId id="268" r:id="rId14"/>
    <p:sldId id="269" r:id="rId15"/>
    <p:sldId id="270" r:id="rId16"/>
    <p:sldId id="274" r:id="rId17"/>
    <p:sldId id="272" r:id="rId18"/>
    <p:sldId id="271"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6" r:id="rId40"/>
    <p:sldId id="299" r:id="rId41"/>
    <p:sldId id="294" r:id="rId42"/>
    <p:sldId id="295" r:id="rId43"/>
    <p:sldId id="300" r:id="rId44"/>
    <p:sldId id="301" r:id="rId45"/>
    <p:sldId id="302" r:id="rId46"/>
    <p:sldId id="303" r:id="rId47"/>
    <p:sldId id="297" r:id="rId48"/>
    <p:sldId id="29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8" autoAdjust="0"/>
    <p:restoredTop sz="94660"/>
  </p:normalViewPr>
  <p:slideViewPr>
    <p:cSldViewPr snapToGrid="0">
      <p:cViewPr varScale="1">
        <p:scale>
          <a:sx n="85" d="100"/>
          <a:sy n="85" d="100"/>
        </p:scale>
        <p:origin x="7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F0F43-C531-468B-A8BA-AB5110C830F3}" type="datetimeFigureOut">
              <a:rPr lang="es-CR" smtClean="0"/>
              <a:t>15/03/2019</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6901D-8236-4880-BF77-D3664D2443A5}" type="slidenum">
              <a:rPr lang="es-CR" smtClean="0"/>
              <a:t>‹Nº›</a:t>
            </a:fld>
            <a:endParaRPr lang="es-CR"/>
          </a:p>
        </p:txBody>
      </p:sp>
    </p:spTree>
    <p:extLst>
      <p:ext uri="{BB962C8B-B14F-4D97-AF65-F5344CB8AC3E}">
        <p14:creationId xmlns:p14="http://schemas.microsoft.com/office/powerpoint/2010/main" val="277500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USB ports</a:t>
            </a:r>
            <a:r>
              <a:rPr lang="en-US" dirty="0"/>
              <a:t> — these are used to connect a mouse and keyboard. You can also connect other components, such as a USB drive.</a:t>
            </a:r>
          </a:p>
          <a:p>
            <a:r>
              <a:rPr lang="en-US" b="1" dirty="0"/>
              <a:t>SD card slot</a:t>
            </a:r>
            <a:r>
              <a:rPr lang="en-US" dirty="0"/>
              <a:t> — you can slot the SD card in here. This is where the operating system software and your files are stored.</a:t>
            </a:r>
          </a:p>
          <a:p>
            <a:r>
              <a:rPr lang="en-US" b="1" dirty="0"/>
              <a:t>Ethernet port</a:t>
            </a:r>
            <a:r>
              <a:rPr lang="en-US" dirty="0"/>
              <a:t> — this is used to connect the Raspberry Pi to a network with a cable. The Raspberry Pi can also connect to a network via wireless LAN.</a:t>
            </a:r>
          </a:p>
          <a:p>
            <a:r>
              <a:rPr lang="en-US" b="1" dirty="0"/>
              <a:t>Audio jack</a:t>
            </a:r>
            <a:r>
              <a:rPr lang="en-US" dirty="0"/>
              <a:t> — you can connect headphones or speakers here.</a:t>
            </a:r>
          </a:p>
          <a:p>
            <a:r>
              <a:rPr lang="en-US" b="1" dirty="0"/>
              <a:t>HDMI port</a:t>
            </a:r>
            <a:r>
              <a:rPr lang="en-US" dirty="0"/>
              <a:t> — this is where you connect the monitor (or projector) that you are using to display the output from the Raspberry Pi. If your monitor has speakers, you can also use them to hear sound.</a:t>
            </a:r>
          </a:p>
          <a:p>
            <a:r>
              <a:rPr lang="en-US" b="1" dirty="0"/>
              <a:t>Micro USB power connector</a:t>
            </a:r>
            <a:r>
              <a:rPr lang="en-US" dirty="0"/>
              <a:t> — this is where you connect a power supply. You should always do this last, after you have connected all your other components.</a:t>
            </a:r>
          </a:p>
          <a:p>
            <a:r>
              <a:rPr lang="en-US" b="1" dirty="0"/>
              <a:t>GPIO ports</a:t>
            </a:r>
            <a:r>
              <a:rPr lang="en-US" dirty="0"/>
              <a:t> — these allow you to connect electronic components such as LEDs and buttons to the Raspberry Pi.</a:t>
            </a:r>
          </a:p>
        </p:txBody>
      </p:sp>
      <p:sp>
        <p:nvSpPr>
          <p:cNvPr id="4" name="Marcador de número de diapositiva 3"/>
          <p:cNvSpPr>
            <a:spLocks noGrp="1"/>
          </p:cNvSpPr>
          <p:nvPr>
            <p:ph type="sldNum" sz="quarter" idx="5"/>
          </p:nvPr>
        </p:nvSpPr>
        <p:spPr/>
        <p:txBody>
          <a:bodyPr/>
          <a:lstStyle/>
          <a:p>
            <a:fld id="{3FF6901D-8236-4880-BF77-D3664D2443A5}" type="slidenum">
              <a:rPr lang="es-CR" smtClean="0"/>
              <a:t>15</a:t>
            </a:fld>
            <a:endParaRPr lang="es-CR"/>
          </a:p>
        </p:txBody>
      </p:sp>
    </p:spTree>
    <p:extLst>
      <p:ext uri="{BB962C8B-B14F-4D97-AF65-F5344CB8AC3E}">
        <p14:creationId xmlns:p14="http://schemas.microsoft.com/office/powerpoint/2010/main" val="195135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Reto2.py y reto2.png</a:t>
            </a:r>
            <a:endParaRPr lang="es-CR" dirty="0"/>
          </a:p>
        </p:txBody>
      </p:sp>
      <p:sp>
        <p:nvSpPr>
          <p:cNvPr id="4" name="Marcador de número de diapositiva 3"/>
          <p:cNvSpPr>
            <a:spLocks noGrp="1"/>
          </p:cNvSpPr>
          <p:nvPr>
            <p:ph type="sldNum" sz="quarter" idx="5"/>
          </p:nvPr>
        </p:nvSpPr>
        <p:spPr/>
        <p:txBody>
          <a:bodyPr/>
          <a:lstStyle/>
          <a:p>
            <a:fld id="{3FF6901D-8236-4880-BF77-D3664D2443A5}" type="slidenum">
              <a:rPr lang="es-CR" smtClean="0"/>
              <a:t>40</a:t>
            </a:fld>
            <a:endParaRPr lang="es-CR"/>
          </a:p>
        </p:txBody>
      </p:sp>
    </p:spTree>
    <p:extLst>
      <p:ext uri="{BB962C8B-B14F-4D97-AF65-F5344CB8AC3E}">
        <p14:creationId xmlns:p14="http://schemas.microsoft.com/office/powerpoint/2010/main" val="75528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Reto3.py y reto3.png</a:t>
            </a:r>
            <a:endParaRPr lang="es-CR" dirty="0"/>
          </a:p>
        </p:txBody>
      </p:sp>
      <p:sp>
        <p:nvSpPr>
          <p:cNvPr id="4" name="Marcador de número de diapositiva 3"/>
          <p:cNvSpPr>
            <a:spLocks noGrp="1"/>
          </p:cNvSpPr>
          <p:nvPr>
            <p:ph type="sldNum" sz="quarter" idx="5"/>
          </p:nvPr>
        </p:nvSpPr>
        <p:spPr/>
        <p:txBody>
          <a:bodyPr/>
          <a:lstStyle/>
          <a:p>
            <a:fld id="{3FF6901D-8236-4880-BF77-D3664D2443A5}" type="slidenum">
              <a:rPr lang="es-CR" smtClean="0"/>
              <a:t>43</a:t>
            </a:fld>
            <a:endParaRPr lang="es-CR"/>
          </a:p>
        </p:txBody>
      </p:sp>
    </p:spTree>
    <p:extLst>
      <p:ext uri="{BB962C8B-B14F-4D97-AF65-F5344CB8AC3E}">
        <p14:creationId xmlns:p14="http://schemas.microsoft.com/office/powerpoint/2010/main" val="319737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144BDC05-8EAA-487B-8647-72A2CF6A4A52}" type="datetimeFigureOut">
              <a:rPr lang="es-CR" smtClean="0"/>
              <a:t>15/03/2019</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D1941C2A-1CC8-4482-A3EF-098E11095F55}" type="slidenum">
              <a:rPr lang="es-CR" smtClean="0"/>
              <a:t>‹Nº›</a:t>
            </a:fld>
            <a:endParaRPr lang="es-C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4BDC05-8EAA-487B-8647-72A2CF6A4A52}" type="datetimeFigureOut">
              <a:rPr lang="es-CR" smtClean="0"/>
              <a:t>15/03/2019</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237652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4BDC05-8EAA-487B-8647-72A2CF6A4A52}" type="datetimeFigureOut">
              <a:rPr lang="es-CR" smtClean="0"/>
              <a:t>15/03/2019</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D1941C2A-1CC8-4482-A3EF-098E11095F55}" type="slidenum">
              <a:rPr lang="es-CR" smtClean="0"/>
              <a:t>‹Nº›</a:t>
            </a:fld>
            <a:endParaRPr lang="es-C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88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4BDC05-8EAA-487B-8647-72A2CF6A4A52}" type="datetimeFigureOut">
              <a:rPr lang="es-CR" smtClean="0"/>
              <a:t>15/03/2019</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60833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4BDC05-8EAA-487B-8647-72A2CF6A4A52}" type="datetimeFigureOut">
              <a:rPr lang="es-CR" smtClean="0"/>
              <a:t>15/03/2019</a:t>
            </a:fld>
            <a:endParaRPr lang="es-CR"/>
          </a:p>
        </p:txBody>
      </p:sp>
      <p:sp>
        <p:nvSpPr>
          <p:cNvPr id="5" name="Footer Placeholder 4"/>
          <p:cNvSpPr>
            <a:spLocks noGrp="1"/>
          </p:cNvSpPr>
          <p:nvPr>
            <p:ph type="ftr" sz="quarter" idx="11"/>
          </p:nvPr>
        </p:nvSpPr>
        <p:spPr/>
        <p:txBody>
          <a:bodyPr/>
          <a:lstStyle/>
          <a:p>
            <a:endParaRPr lang="es-CR"/>
          </a:p>
        </p:txBody>
      </p:sp>
      <p:sp>
        <p:nvSpPr>
          <p:cNvPr id="6" name="Slide Number Placeholder 5"/>
          <p:cNvSpPr>
            <a:spLocks noGrp="1"/>
          </p:cNvSpPr>
          <p:nvPr>
            <p:ph type="sldNum" sz="quarter" idx="12"/>
          </p:nvPr>
        </p:nvSpPr>
        <p:spPr/>
        <p:txBody>
          <a:bodyPr/>
          <a:lstStyle/>
          <a:p>
            <a:fld id="{D1941C2A-1CC8-4482-A3EF-098E11095F55}" type="slidenum">
              <a:rPr lang="es-CR" smtClean="0"/>
              <a:t>‹Nº›</a:t>
            </a:fld>
            <a:endParaRPr lang="es-C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64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4BDC05-8EAA-487B-8647-72A2CF6A4A52}" type="datetimeFigureOut">
              <a:rPr lang="es-CR" smtClean="0"/>
              <a:t>15/03/2019</a:t>
            </a:fld>
            <a:endParaRPr lang="es-CR"/>
          </a:p>
        </p:txBody>
      </p:sp>
      <p:sp>
        <p:nvSpPr>
          <p:cNvPr id="6" name="Footer Placeholder 5"/>
          <p:cNvSpPr>
            <a:spLocks noGrp="1"/>
          </p:cNvSpPr>
          <p:nvPr>
            <p:ph type="ftr" sz="quarter" idx="11"/>
          </p:nvPr>
        </p:nvSpPr>
        <p:spPr/>
        <p:txBody>
          <a:bodyPr/>
          <a:lstStyle/>
          <a:p>
            <a:endParaRPr lang="es-CR"/>
          </a:p>
        </p:txBody>
      </p:sp>
      <p:sp>
        <p:nvSpPr>
          <p:cNvPr id="7" name="Slide Number Placeholder 6"/>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749523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4BDC05-8EAA-487B-8647-72A2CF6A4A52}" type="datetimeFigureOut">
              <a:rPr lang="es-CR" smtClean="0"/>
              <a:t>15/03/2019</a:t>
            </a:fld>
            <a:endParaRPr lang="es-CR"/>
          </a:p>
        </p:txBody>
      </p:sp>
      <p:sp>
        <p:nvSpPr>
          <p:cNvPr id="8" name="Footer Placeholder 7"/>
          <p:cNvSpPr>
            <a:spLocks noGrp="1"/>
          </p:cNvSpPr>
          <p:nvPr>
            <p:ph type="ftr" sz="quarter" idx="11"/>
          </p:nvPr>
        </p:nvSpPr>
        <p:spPr/>
        <p:txBody>
          <a:bodyPr/>
          <a:lstStyle/>
          <a:p>
            <a:endParaRPr lang="es-CR"/>
          </a:p>
        </p:txBody>
      </p:sp>
      <p:sp>
        <p:nvSpPr>
          <p:cNvPr id="9" name="Slide Number Placeholder 8"/>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190487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44BDC05-8EAA-487B-8647-72A2CF6A4A52}" type="datetimeFigureOut">
              <a:rPr lang="es-CR" smtClean="0"/>
              <a:t>15/03/2019</a:t>
            </a:fld>
            <a:endParaRPr lang="es-CR"/>
          </a:p>
        </p:txBody>
      </p:sp>
      <p:sp>
        <p:nvSpPr>
          <p:cNvPr id="4" name="Footer Placeholder 3"/>
          <p:cNvSpPr>
            <a:spLocks noGrp="1"/>
          </p:cNvSpPr>
          <p:nvPr>
            <p:ph type="ftr" sz="quarter" idx="11"/>
          </p:nvPr>
        </p:nvSpPr>
        <p:spPr/>
        <p:txBody>
          <a:bodyPr/>
          <a:lstStyle/>
          <a:p>
            <a:endParaRPr lang="es-CR"/>
          </a:p>
        </p:txBody>
      </p:sp>
      <p:sp>
        <p:nvSpPr>
          <p:cNvPr id="5" name="Slide Number Placeholder 4"/>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3922802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BDC05-8EAA-487B-8647-72A2CF6A4A52}" type="datetimeFigureOut">
              <a:rPr lang="es-CR" smtClean="0"/>
              <a:t>15/03/2019</a:t>
            </a:fld>
            <a:endParaRPr lang="es-CR"/>
          </a:p>
        </p:txBody>
      </p:sp>
      <p:sp>
        <p:nvSpPr>
          <p:cNvPr id="3" name="Footer Placeholder 2"/>
          <p:cNvSpPr>
            <a:spLocks noGrp="1"/>
          </p:cNvSpPr>
          <p:nvPr>
            <p:ph type="ftr" sz="quarter" idx="11"/>
          </p:nvPr>
        </p:nvSpPr>
        <p:spPr/>
        <p:txBody>
          <a:bodyPr/>
          <a:lstStyle/>
          <a:p>
            <a:endParaRPr lang="es-CR"/>
          </a:p>
        </p:txBody>
      </p:sp>
      <p:sp>
        <p:nvSpPr>
          <p:cNvPr id="4" name="Slide Number Placeholder 3"/>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42228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4BDC05-8EAA-487B-8647-72A2CF6A4A52}" type="datetimeFigureOut">
              <a:rPr lang="es-CR" smtClean="0"/>
              <a:t>15/03/2019</a:t>
            </a:fld>
            <a:endParaRPr lang="es-CR"/>
          </a:p>
        </p:txBody>
      </p:sp>
      <p:sp>
        <p:nvSpPr>
          <p:cNvPr id="6" name="Footer Placeholder 5"/>
          <p:cNvSpPr>
            <a:spLocks noGrp="1"/>
          </p:cNvSpPr>
          <p:nvPr>
            <p:ph type="ftr" sz="quarter" idx="11"/>
          </p:nvPr>
        </p:nvSpPr>
        <p:spPr/>
        <p:txBody>
          <a:bodyPr/>
          <a:lstStyle/>
          <a:p>
            <a:endParaRPr lang="es-CR"/>
          </a:p>
        </p:txBody>
      </p:sp>
      <p:sp>
        <p:nvSpPr>
          <p:cNvPr id="7" name="Slide Number Placeholder 6"/>
          <p:cNvSpPr>
            <a:spLocks noGrp="1"/>
          </p:cNvSpPr>
          <p:nvPr>
            <p:ph type="sldNum" sz="quarter" idx="12"/>
          </p:nvPr>
        </p:nvSpPr>
        <p:spPr/>
        <p:txBody>
          <a:bodyPr/>
          <a:lstStyle/>
          <a:p>
            <a:fld id="{D1941C2A-1CC8-4482-A3EF-098E11095F55}" type="slidenum">
              <a:rPr lang="es-CR" smtClean="0"/>
              <a:t>‹Nº›</a:t>
            </a:fld>
            <a:endParaRPr lang="es-CR"/>
          </a:p>
        </p:txBody>
      </p:sp>
    </p:spTree>
    <p:extLst>
      <p:ext uri="{BB962C8B-B14F-4D97-AF65-F5344CB8AC3E}">
        <p14:creationId xmlns:p14="http://schemas.microsoft.com/office/powerpoint/2010/main" val="288595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4BDC05-8EAA-487B-8647-72A2CF6A4A52}" type="datetimeFigureOut">
              <a:rPr lang="es-CR" smtClean="0"/>
              <a:t>15/03/2019</a:t>
            </a:fld>
            <a:endParaRPr lang="es-CR"/>
          </a:p>
        </p:txBody>
      </p:sp>
      <p:sp>
        <p:nvSpPr>
          <p:cNvPr id="6" name="Footer Placeholder 5"/>
          <p:cNvSpPr>
            <a:spLocks noGrp="1"/>
          </p:cNvSpPr>
          <p:nvPr>
            <p:ph type="ftr" sz="quarter" idx="11"/>
          </p:nvPr>
        </p:nvSpPr>
        <p:spPr/>
        <p:txBody>
          <a:bodyPr/>
          <a:lstStyle/>
          <a:p>
            <a:endParaRPr lang="es-CR"/>
          </a:p>
        </p:txBody>
      </p:sp>
      <p:sp>
        <p:nvSpPr>
          <p:cNvPr id="7" name="Slide Number Placeholder 6"/>
          <p:cNvSpPr>
            <a:spLocks noGrp="1"/>
          </p:cNvSpPr>
          <p:nvPr>
            <p:ph type="sldNum" sz="quarter" idx="12"/>
          </p:nvPr>
        </p:nvSpPr>
        <p:spPr/>
        <p:txBody>
          <a:bodyPr/>
          <a:lstStyle/>
          <a:p>
            <a:fld id="{D1941C2A-1CC8-4482-A3EF-098E11095F55}" type="slidenum">
              <a:rPr lang="es-CR" smtClean="0"/>
              <a:t>‹Nº›</a:t>
            </a:fld>
            <a:endParaRPr lang="es-C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10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4BDC05-8EAA-487B-8647-72A2CF6A4A52}" type="datetimeFigureOut">
              <a:rPr lang="es-CR" smtClean="0"/>
              <a:t>15/03/2019</a:t>
            </a:fld>
            <a:endParaRPr lang="es-C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C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1941C2A-1CC8-4482-A3EF-098E11095F55}" type="slidenum">
              <a:rPr lang="es-CR" smtClean="0"/>
              <a:t>‹Nº›</a:t>
            </a:fld>
            <a:endParaRPr lang="es-C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1149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www.facebook.com/RaspberryPiCR/" TargetMode="External"/><Relationship Id="rId2" Type="http://schemas.openxmlformats.org/officeDocument/2006/relationships/hyperlink" Target="https://www.raspberrypi.org/communit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raspberrypi.org/downloads/" TargetMode="Externa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rojects.raspberrypi.org/en/projec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hyperlink" Target="https://learn.sparkfun.com/tutorials/raspberry-gpio/gpio-pinou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3.jpeg"/><Relationship Id="rId7" Type="http://schemas.openxmlformats.org/officeDocument/2006/relationships/image" Target="../media/image55.jpeg"/><Relationship Id="rId2" Type="http://schemas.openxmlformats.org/officeDocument/2006/relationships/image" Target="../media/image52.jpg"/><Relationship Id="rId1" Type="http://schemas.openxmlformats.org/officeDocument/2006/relationships/slideLayout" Target="../slideLayouts/slideLayout4.xml"/><Relationship Id="rId6" Type="http://schemas.openxmlformats.org/officeDocument/2006/relationships/image" Target="../media/image54.jpg"/><Relationship Id="rId5" Type="http://schemas.openxmlformats.org/officeDocument/2006/relationships/hyperlink" Target="https://www.digikey.com/en/maker/blogs/2018/the-top-10-hats-and-phats-for-raspberry-pi" TargetMode="External"/><Relationship Id="rId4" Type="http://schemas.openxmlformats.org/officeDocument/2006/relationships/hyperlink" Target="https://www.raspberrypi.org/blog/introducing-raspberry-pi-hats/" TargetMode="External"/><Relationship Id="rId9" Type="http://schemas.openxmlformats.org/officeDocument/2006/relationships/image" Target="../media/image57.jpg"/></Relationships>
</file>

<file path=ppt/slides/_rels/slide46.xml.rels><?xml version="1.0" encoding="UTF-8" standalone="yes"?>
<Relationships xmlns="http://schemas.openxmlformats.org/package/2006/relationships"><Relationship Id="rId2" Type="http://schemas.openxmlformats.org/officeDocument/2006/relationships/hyperlink" Target="https://projects.raspberrypi.org/en/projects/getting-started-with-the-sense-hat/4"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8583383-590E-48F8-800C-18213E3BB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000"/>
            <a:ext cx="12192001" cy="6844999"/>
          </a:xfrm>
          <a:prstGeom prst="rect">
            <a:avLst/>
          </a:prstGeom>
        </p:spPr>
      </p:pic>
      <p:sp>
        <p:nvSpPr>
          <p:cNvPr id="2" name="Título 1">
            <a:extLst>
              <a:ext uri="{FF2B5EF4-FFF2-40B4-BE49-F238E27FC236}">
                <a16:creationId xmlns:a16="http://schemas.microsoft.com/office/drawing/2014/main" id="{094A4E0C-C07A-4730-90E6-29DF5C4011C4}"/>
              </a:ext>
            </a:extLst>
          </p:cNvPr>
          <p:cNvSpPr>
            <a:spLocks noGrp="1"/>
          </p:cNvSpPr>
          <p:nvPr>
            <p:ph type="ctrTitle"/>
          </p:nvPr>
        </p:nvSpPr>
        <p:spPr>
          <a:xfrm>
            <a:off x="3155092" y="613719"/>
            <a:ext cx="9144000" cy="2387600"/>
          </a:xfrm>
        </p:spPr>
        <p:txBody>
          <a:bodyPr/>
          <a:lstStyle/>
          <a:p>
            <a:r>
              <a:rPr lang="es-ES" dirty="0"/>
              <a:t>Taller Raspberry Pi </a:t>
            </a:r>
            <a:endParaRPr lang="es-CR" dirty="0"/>
          </a:p>
        </p:txBody>
      </p:sp>
      <p:sp>
        <p:nvSpPr>
          <p:cNvPr id="3" name="Subtítulo 2">
            <a:extLst>
              <a:ext uri="{FF2B5EF4-FFF2-40B4-BE49-F238E27FC236}">
                <a16:creationId xmlns:a16="http://schemas.microsoft.com/office/drawing/2014/main" id="{F391321E-915D-4B25-A5E8-66F917A079A5}"/>
              </a:ext>
            </a:extLst>
          </p:cNvPr>
          <p:cNvSpPr>
            <a:spLocks noGrp="1"/>
          </p:cNvSpPr>
          <p:nvPr>
            <p:ph type="subTitle" idx="1"/>
          </p:nvPr>
        </p:nvSpPr>
        <p:spPr>
          <a:xfrm>
            <a:off x="5399903" y="3632973"/>
            <a:ext cx="6565556" cy="1655762"/>
          </a:xfrm>
        </p:spPr>
        <p:txBody>
          <a:bodyPr/>
          <a:lstStyle/>
          <a:p>
            <a:pPr algn="r"/>
            <a:r>
              <a:rPr lang="es-ES" dirty="0"/>
              <a:t>Ing. Randy Douglas Clayton</a:t>
            </a:r>
            <a:endParaRPr lang="es-CR" dirty="0"/>
          </a:p>
        </p:txBody>
      </p:sp>
    </p:spTree>
    <p:extLst>
      <p:ext uri="{BB962C8B-B14F-4D97-AF65-F5344CB8AC3E}">
        <p14:creationId xmlns:p14="http://schemas.microsoft.com/office/powerpoint/2010/main" val="3002389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C6B27-6A8E-41DD-AD97-CA3CA4BB9026}"/>
              </a:ext>
            </a:extLst>
          </p:cNvPr>
          <p:cNvSpPr>
            <a:spLocks noGrp="1"/>
          </p:cNvSpPr>
          <p:nvPr>
            <p:ph type="title"/>
          </p:nvPr>
        </p:nvSpPr>
        <p:spPr/>
        <p:txBody>
          <a:bodyPr/>
          <a:lstStyle/>
          <a:p>
            <a:r>
              <a:rPr lang="es-ES" dirty="0"/>
              <a:t>Servidores</a:t>
            </a:r>
            <a:endParaRPr lang="es-CR" dirty="0"/>
          </a:p>
        </p:txBody>
      </p:sp>
      <p:pic>
        <p:nvPicPr>
          <p:cNvPr id="5" name="Marcador de contenido 4">
            <a:extLst>
              <a:ext uri="{FF2B5EF4-FFF2-40B4-BE49-F238E27FC236}">
                <a16:creationId xmlns:a16="http://schemas.microsoft.com/office/drawing/2014/main" id="{AFA3AB89-CC9C-4391-AD04-7C5C6AE532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000" y="1841442"/>
            <a:ext cx="5211959" cy="2931727"/>
          </a:xfrm>
        </p:spPr>
      </p:pic>
      <p:pic>
        <p:nvPicPr>
          <p:cNvPr id="7" name="Imagen 6">
            <a:extLst>
              <a:ext uri="{FF2B5EF4-FFF2-40B4-BE49-F238E27FC236}">
                <a16:creationId xmlns:a16="http://schemas.microsoft.com/office/drawing/2014/main" id="{E1E8BDC6-799B-4951-A170-9C11F6945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897" y="3429000"/>
            <a:ext cx="5678617" cy="3194222"/>
          </a:xfrm>
          <a:prstGeom prst="rect">
            <a:avLst/>
          </a:prstGeom>
        </p:spPr>
      </p:pic>
    </p:spTree>
    <p:extLst>
      <p:ext uri="{BB962C8B-B14F-4D97-AF65-F5344CB8AC3E}">
        <p14:creationId xmlns:p14="http://schemas.microsoft.com/office/powerpoint/2010/main" val="308707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D58A42-DC7C-4E84-BF11-8909DCB8441F}"/>
              </a:ext>
            </a:extLst>
          </p:cNvPr>
          <p:cNvSpPr>
            <a:spLocks noGrp="1"/>
          </p:cNvSpPr>
          <p:nvPr>
            <p:ph type="title"/>
          </p:nvPr>
        </p:nvSpPr>
        <p:spPr/>
        <p:txBody>
          <a:bodyPr/>
          <a:lstStyle/>
          <a:p>
            <a:r>
              <a:rPr lang="es-ES" dirty="0"/>
              <a:t>Entretenimiento</a:t>
            </a:r>
            <a:endParaRPr lang="es-CR" dirty="0"/>
          </a:p>
        </p:txBody>
      </p:sp>
      <p:pic>
        <p:nvPicPr>
          <p:cNvPr id="8" name="Marcador de contenido 7">
            <a:extLst>
              <a:ext uri="{FF2B5EF4-FFF2-40B4-BE49-F238E27FC236}">
                <a16:creationId xmlns:a16="http://schemas.microsoft.com/office/drawing/2014/main" id="{5B514648-5D7E-42A1-B629-CC6EAE5231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14" y="4360779"/>
            <a:ext cx="3172134" cy="2379101"/>
          </a:xfrm>
        </p:spPr>
      </p:pic>
      <p:pic>
        <p:nvPicPr>
          <p:cNvPr id="5" name="Imagen 4">
            <a:extLst>
              <a:ext uri="{FF2B5EF4-FFF2-40B4-BE49-F238E27FC236}">
                <a16:creationId xmlns:a16="http://schemas.microsoft.com/office/drawing/2014/main" id="{02359D30-4880-4985-BE12-40EBDC8F3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856" y="4218869"/>
            <a:ext cx="4813387" cy="2521011"/>
          </a:xfrm>
          <a:prstGeom prst="rect">
            <a:avLst/>
          </a:prstGeom>
        </p:spPr>
      </p:pic>
      <p:pic>
        <p:nvPicPr>
          <p:cNvPr id="10" name="Imagen 9">
            <a:extLst>
              <a:ext uri="{FF2B5EF4-FFF2-40B4-BE49-F238E27FC236}">
                <a16:creationId xmlns:a16="http://schemas.microsoft.com/office/drawing/2014/main" id="{E4DD18A7-B3D8-40D6-A16B-501B4BF899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451" y="3804249"/>
            <a:ext cx="3245942" cy="2683312"/>
          </a:xfrm>
          <a:prstGeom prst="rect">
            <a:avLst/>
          </a:prstGeom>
        </p:spPr>
      </p:pic>
      <p:pic>
        <p:nvPicPr>
          <p:cNvPr id="17" name="Imagen 16">
            <a:extLst>
              <a:ext uri="{FF2B5EF4-FFF2-40B4-BE49-F238E27FC236}">
                <a16:creationId xmlns:a16="http://schemas.microsoft.com/office/drawing/2014/main" id="{7AD910BA-6D74-4619-B18C-68AFF6E30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293" y="1301120"/>
            <a:ext cx="3810000" cy="2286000"/>
          </a:xfrm>
          <a:prstGeom prst="rect">
            <a:avLst/>
          </a:prstGeom>
        </p:spPr>
      </p:pic>
      <p:pic>
        <p:nvPicPr>
          <p:cNvPr id="19" name="Imagen 18">
            <a:extLst>
              <a:ext uri="{FF2B5EF4-FFF2-40B4-BE49-F238E27FC236}">
                <a16:creationId xmlns:a16="http://schemas.microsoft.com/office/drawing/2014/main" id="{B506589A-F03A-452B-8F96-C4285F5D4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93" y="1688235"/>
            <a:ext cx="4931514" cy="2512612"/>
          </a:xfrm>
          <a:prstGeom prst="rect">
            <a:avLst/>
          </a:prstGeom>
        </p:spPr>
      </p:pic>
    </p:spTree>
    <p:extLst>
      <p:ext uri="{BB962C8B-B14F-4D97-AF65-F5344CB8AC3E}">
        <p14:creationId xmlns:p14="http://schemas.microsoft.com/office/powerpoint/2010/main" val="72148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ABC38-DA26-4C51-B0CD-0C596C9826F9}"/>
              </a:ext>
            </a:extLst>
          </p:cNvPr>
          <p:cNvSpPr>
            <a:spLocks noGrp="1"/>
          </p:cNvSpPr>
          <p:nvPr>
            <p:ph type="title"/>
          </p:nvPr>
        </p:nvSpPr>
        <p:spPr/>
        <p:txBody>
          <a:bodyPr/>
          <a:lstStyle/>
          <a:p>
            <a:r>
              <a:rPr lang="es-ES" dirty="0"/>
              <a:t>Comunidad</a:t>
            </a:r>
            <a:endParaRPr lang="es-CR" dirty="0"/>
          </a:p>
        </p:txBody>
      </p:sp>
      <p:sp>
        <p:nvSpPr>
          <p:cNvPr id="3" name="Marcador de contenido 2">
            <a:extLst>
              <a:ext uri="{FF2B5EF4-FFF2-40B4-BE49-F238E27FC236}">
                <a16:creationId xmlns:a16="http://schemas.microsoft.com/office/drawing/2014/main" id="{950F3BED-023B-49F5-94CD-DCA7818C5FCF}"/>
              </a:ext>
            </a:extLst>
          </p:cNvPr>
          <p:cNvSpPr>
            <a:spLocks noGrp="1"/>
          </p:cNvSpPr>
          <p:nvPr>
            <p:ph idx="1"/>
          </p:nvPr>
        </p:nvSpPr>
        <p:spPr/>
        <p:txBody>
          <a:bodyPr/>
          <a:lstStyle/>
          <a:p>
            <a:r>
              <a:rPr lang="es-CR" dirty="0">
                <a:hlinkClick r:id="rId2"/>
              </a:rPr>
              <a:t>https://www.raspberrypi.org/community/</a:t>
            </a:r>
            <a:endParaRPr lang="es-CR" dirty="0"/>
          </a:p>
          <a:p>
            <a:r>
              <a:rPr lang="es-CR" dirty="0">
                <a:hlinkClick r:id="rId3"/>
              </a:rPr>
              <a:t>https://www.facebook.com/RaspberryPiCR/</a:t>
            </a:r>
            <a:endParaRPr lang="es-CR" dirty="0"/>
          </a:p>
          <a:p>
            <a:endParaRPr lang="es-CR" dirty="0"/>
          </a:p>
        </p:txBody>
      </p:sp>
    </p:spTree>
    <p:extLst>
      <p:ext uri="{BB962C8B-B14F-4D97-AF65-F5344CB8AC3E}">
        <p14:creationId xmlns:p14="http://schemas.microsoft.com/office/powerpoint/2010/main" val="199336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B427D-2E3E-4192-9250-AD41EB6728F9}"/>
              </a:ext>
            </a:extLst>
          </p:cNvPr>
          <p:cNvSpPr>
            <a:spLocks noGrp="1"/>
          </p:cNvSpPr>
          <p:nvPr>
            <p:ph type="title"/>
          </p:nvPr>
        </p:nvSpPr>
        <p:spPr/>
        <p:txBody>
          <a:bodyPr/>
          <a:lstStyle/>
          <a:p>
            <a:r>
              <a:rPr lang="es-ES" dirty="0"/>
              <a:t>Iniciando con Raspberry Pi</a:t>
            </a:r>
            <a:endParaRPr lang="es-CR" dirty="0"/>
          </a:p>
        </p:txBody>
      </p:sp>
      <p:pic>
        <p:nvPicPr>
          <p:cNvPr id="5" name="Marcador de contenido 4">
            <a:extLst>
              <a:ext uri="{FF2B5EF4-FFF2-40B4-BE49-F238E27FC236}">
                <a16:creationId xmlns:a16="http://schemas.microsoft.com/office/drawing/2014/main" id="{F37C0C86-487C-4D19-AC99-3876845095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1243" y="2129514"/>
            <a:ext cx="6696125" cy="4739775"/>
          </a:xfrm>
        </p:spPr>
      </p:pic>
    </p:spTree>
    <p:extLst>
      <p:ext uri="{BB962C8B-B14F-4D97-AF65-F5344CB8AC3E}">
        <p14:creationId xmlns:p14="http://schemas.microsoft.com/office/powerpoint/2010/main" val="1998463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70034-DAA6-44D8-B87F-C9DC2C6D7AB2}"/>
              </a:ext>
            </a:extLst>
          </p:cNvPr>
          <p:cNvSpPr>
            <a:spLocks noGrp="1"/>
          </p:cNvSpPr>
          <p:nvPr>
            <p:ph type="title"/>
          </p:nvPr>
        </p:nvSpPr>
        <p:spPr/>
        <p:txBody>
          <a:bodyPr/>
          <a:lstStyle/>
          <a:p>
            <a:r>
              <a:rPr lang="es-ES" dirty="0"/>
              <a:t>¿Qué necesitas?</a:t>
            </a:r>
            <a:endParaRPr lang="es-CR" dirty="0"/>
          </a:p>
        </p:txBody>
      </p:sp>
      <p:sp>
        <p:nvSpPr>
          <p:cNvPr id="3" name="Marcador de contenido 2">
            <a:extLst>
              <a:ext uri="{FF2B5EF4-FFF2-40B4-BE49-F238E27FC236}">
                <a16:creationId xmlns:a16="http://schemas.microsoft.com/office/drawing/2014/main" id="{DB3A84B3-9049-45CA-913A-B130620C7BCA}"/>
              </a:ext>
            </a:extLst>
          </p:cNvPr>
          <p:cNvSpPr>
            <a:spLocks noGrp="1"/>
          </p:cNvSpPr>
          <p:nvPr>
            <p:ph idx="1"/>
          </p:nvPr>
        </p:nvSpPr>
        <p:spPr/>
        <p:txBody>
          <a:bodyPr/>
          <a:lstStyle/>
          <a:p>
            <a:r>
              <a:rPr lang="es-ES" dirty="0"/>
              <a:t>Hardware</a:t>
            </a:r>
          </a:p>
          <a:p>
            <a:pPr lvl="1"/>
            <a:r>
              <a:rPr lang="es-CR" dirty="0"/>
              <a:t>Una Raspberry Pi con una tarjeta micro SD (al menos 16GB)</a:t>
            </a:r>
          </a:p>
          <a:p>
            <a:pPr lvl="1"/>
            <a:r>
              <a:rPr lang="es-CR" dirty="0"/>
              <a:t>Un monitor con cable HDMI (un adaptador HDMI a VGA)</a:t>
            </a:r>
          </a:p>
          <a:p>
            <a:pPr lvl="1"/>
            <a:r>
              <a:rPr lang="es-CR" dirty="0"/>
              <a:t>Un teclado y mouse USB</a:t>
            </a:r>
          </a:p>
          <a:p>
            <a:pPr lvl="1"/>
            <a:r>
              <a:rPr lang="es-CR" dirty="0"/>
              <a:t>Un adaptador de corriente micro USB (5V, 2A)</a:t>
            </a:r>
          </a:p>
          <a:p>
            <a:pPr lvl="1"/>
            <a:r>
              <a:rPr lang="es-CR" dirty="0" err="1"/>
              <a:t>Audifonos</a:t>
            </a:r>
            <a:r>
              <a:rPr lang="es-CR" dirty="0"/>
              <a:t> o parlantes (opcionales)</a:t>
            </a:r>
          </a:p>
          <a:p>
            <a:pPr lvl="1"/>
            <a:r>
              <a:rPr lang="es-CR" dirty="0"/>
              <a:t>Conexión a Internet (opcional)</a:t>
            </a:r>
          </a:p>
          <a:p>
            <a:r>
              <a:rPr lang="es-CR" dirty="0"/>
              <a:t>Software</a:t>
            </a:r>
          </a:p>
          <a:p>
            <a:pPr lvl="1"/>
            <a:r>
              <a:rPr lang="es-CR" dirty="0"/>
              <a:t>Raspbian, Windows 10 </a:t>
            </a:r>
            <a:r>
              <a:rPr lang="es-CR" dirty="0" err="1"/>
              <a:t>IoT</a:t>
            </a:r>
            <a:r>
              <a:rPr lang="es-CR" dirty="0"/>
              <a:t> Core, Retro Pi, NOOBS </a:t>
            </a:r>
          </a:p>
        </p:txBody>
      </p:sp>
    </p:spTree>
    <p:extLst>
      <p:ext uri="{BB962C8B-B14F-4D97-AF65-F5344CB8AC3E}">
        <p14:creationId xmlns:p14="http://schemas.microsoft.com/office/powerpoint/2010/main" val="339274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A9B3-880E-41AD-9946-74BCB6BC4897}"/>
              </a:ext>
            </a:extLst>
          </p:cNvPr>
          <p:cNvSpPr>
            <a:spLocks noGrp="1"/>
          </p:cNvSpPr>
          <p:nvPr>
            <p:ph type="title"/>
          </p:nvPr>
        </p:nvSpPr>
        <p:spPr>
          <a:xfrm>
            <a:off x="1024128" y="585216"/>
            <a:ext cx="9720072" cy="1499616"/>
          </a:xfrm>
        </p:spPr>
        <p:txBody>
          <a:bodyPr/>
          <a:lstStyle/>
          <a:p>
            <a:r>
              <a:rPr lang="es-ES" dirty="0"/>
              <a:t>Conociendo la tarjeta</a:t>
            </a:r>
            <a:endParaRPr lang="es-CR" dirty="0"/>
          </a:p>
        </p:txBody>
      </p:sp>
      <p:pic>
        <p:nvPicPr>
          <p:cNvPr id="5" name="Marcador de contenido 4">
            <a:extLst>
              <a:ext uri="{FF2B5EF4-FFF2-40B4-BE49-F238E27FC236}">
                <a16:creationId xmlns:a16="http://schemas.microsoft.com/office/drawing/2014/main" id="{FC9B56BD-F9E6-454F-85AC-240EBA99AD5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66"/>
          <a:stretch/>
        </p:blipFill>
        <p:spPr>
          <a:xfrm>
            <a:off x="1989435" y="1499302"/>
            <a:ext cx="7624119" cy="5220383"/>
          </a:xfrm>
        </p:spPr>
      </p:pic>
      <p:sp>
        <p:nvSpPr>
          <p:cNvPr id="6" name="Rectángulo 5">
            <a:extLst>
              <a:ext uri="{FF2B5EF4-FFF2-40B4-BE49-F238E27FC236}">
                <a16:creationId xmlns:a16="http://schemas.microsoft.com/office/drawing/2014/main" id="{980BE19B-EFD8-4BE0-9C3E-C0C86E10F07B}"/>
              </a:ext>
            </a:extLst>
          </p:cNvPr>
          <p:cNvSpPr/>
          <p:nvPr/>
        </p:nvSpPr>
        <p:spPr>
          <a:xfrm>
            <a:off x="4155557" y="1499302"/>
            <a:ext cx="3287233" cy="563414"/>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GPIO </a:t>
            </a:r>
            <a:r>
              <a:rPr lang="es-ES" dirty="0" err="1"/>
              <a:t>Pins</a:t>
            </a:r>
            <a:r>
              <a:rPr lang="es-ES" dirty="0"/>
              <a:t> – General </a:t>
            </a:r>
            <a:r>
              <a:rPr lang="es-ES" dirty="0" err="1"/>
              <a:t>Purpose</a:t>
            </a:r>
            <a:r>
              <a:rPr lang="es-ES" dirty="0"/>
              <a:t> Input/Output </a:t>
            </a:r>
            <a:endParaRPr lang="es-CR" dirty="0"/>
          </a:p>
        </p:txBody>
      </p:sp>
      <p:sp>
        <p:nvSpPr>
          <p:cNvPr id="7" name="Rectángulo 6">
            <a:extLst>
              <a:ext uri="{FF2B5EF4-FFF2-40B4-BE49-F238E27FC236}">
                <a16:creationId xmlns:a16="http://schemas.microsoft.com/office/drawing/2014/main" id="{FD7CF910-F35B-48B5-A021-419355C8A380}"/>
              </a:ext>
            </a:extLst>
          </p:cNvPr>
          <p:cNvSpPr/>
          <p:nvPr/>
        </p:nvSpPr>
        <p:spPr>
          <a:xfrm>
            <a:off x="1989435" y="3189822"/>
            <a:ext cx="1427158" cy="648531"/>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Ranura MicroSD</a:t>
            </a:r>
            <a:endParaRPr lang="es-CR" dirty="0"/>
          </a:p>
        </p:txBody>
      </p:sp>
      <p:sp>
        <p:nvSpPr>
          <p:cNvPr id="8" name="Rectángulo 7">
            <a:extLst>
              <a:ext uri="{FF2B5EF4-FFF2-40B4-BE49-F238E27FC236}">
                <a16:creationId xmlns:a16="http://schemas.microsoft.com/office/drawing/2014/main" id="{5A1E9772-ABC4-4AB3-90F9-A869037ADBA5}"/>
              </a:ext>
            </a:extLst>
          </p:cNvPr>
          <p:cNvSpPr/>
          <p:nvPr/>
        </p:nvSpPr>
        <p:spPr>
          <a:xfrm>
            <a:off x="2428914" y="5692017"/>
            <a:ext cx="1427158" cy="648531"/>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Micro USB para energía</a:t>
            </a:r>
            <a:endParaRPr lang="es-CR" dirty="0"/>
          </a:p>
        </p:txBody>
      </p:sp>
      <p:sp>
        <p:nvSpPr>
          <p:cNvPr id="9" name="Rectángulo 8">
            <a:extLst>
              <a:ext uri="{FF2B5EF4-FFF2-40B4-BE49-F238E27FC236}">
                <a16:creationId xmlns:a16="http://schemas.microsoft.com/office/drawing/2014/main" id="{87FE2A3D-BFFD-4E71-9B60-C74B49D9A282}"/>
              </a:ext>
            </a:extLst>
          </p:cNvPr>
          <p:cNvSpPr/>
          <p:nvPr/>
        </p:nvSpPr>
        <p:spPr>
          <a:xfrm>
            <a:off x="4615884" y="6033985"/>
            <a:ext cx="1162023" cy="563414"/>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Puerto HDMI</a:t>
            </a:r>
            <a:endParaRPr lang="es-CR" dirty="0"/>
          </a:p>
        </p:txBody>
      </p:sp>
      <p:sp>
        <p:nvSpPr>
          <p:cNvPr id="10" name="Rectángulo 9">
            <a:extLst>
              <a:ext uri="{FF2B5EF4-FFF2-40B4-BE49-F238E27FC236}">
                <a16:creationId xmlns:a16="http://schemas.microsoft.com/office/drawing/2014/main" id="{AE1C0A29-4872-4AD5-84A2-F151D07A64F5}"/>
              </a:ext>
            </a:extLst>
          </p:cNvPr>
          <p:cNvSpPr/>
          <p:nvPr/>
        </p:nvSpPr>
        <p:spPr>
          <a:xfrm>
            <a:off x="6096000" y="6016281"/>
            <a:ext cx="1346790" cy="563413"/>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Modulo para cámara</a:t>
            </a:r>
            <a:endParaRPr lang="es-CR" dirty="0"/>
          </a:p>
        </p:txBody>
      </p:sp>
      <p:sp>
        <p:nvSpPr>
          <p:cNvPr id="11" name="Rectángulo 10">
            <a:extLst>
              <a:ext uri="{FF2B5EF4-FFF2-40B4-BE49-F238E27FC236}">
                <a16:creationId xmlns:a16="http://schemas.microsoft.com/office/drawing/2014/main" id="{9563A194-0FCE-482E-95E7-95F87306E409}"/>
              </a:ext>
            </a:extLst>
          </p:cNvPr>
          <p:cNvSpPr/>
          <p:nvPr/>
        </p:nvSpPr>
        <p:spPr>
          <a:xfrm>
            <a:off x="6992679" y="5450204"/>
            <a:ext cx="1162023" cy="471258"/>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Jack de audio</a:t>
            </a:r>
            <a:endParaRPr lang="es-CR" dirty="0"/>
          </a:p>
        </p:txBody>
      </p:sp>
      <p:sp>
        <p:nvSpPr>
          <p:cNvPr id="12" name="Rectángulo 11">
            <a:extLst>
              <a:ext uri="{FF2B5EF4-FFF2-40B4-BE49-F238E27FC236}">
                <a16:creationId xmlns:a16="http://schemas.microsoft.com/office/drawing/2014/main" id="{102DECEA-9586-47CD-86FC-EF3413A59FEF}"/>
              </a:ext>
            </a:extLst>
          </p:cNvPr>
          <p:cNvSpPr/>
          <p:nvPr/>
        </p:nvSpPr>
        <p:spPr>
          <a:xfrm>
            <a:off x="8268534" y="4991314"/>
            <a:ext cx="1345020" cy="458890"/>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Puerto Ethernet</a:t>
            </a:r>
            <a:endParaRPr lang="es-CR" dirty="0"/>
          </a:p>
        </p:txBody>
      </p:sp>
      <p:sp>
        <p:nvSpPr>
          <p:cNvPr id="13" name="Rectángulo 12">
            <a:extLst>
              <a:ext uri="{FF2B5EF4-FFF2-40B4-BE49-F238E27FC236}">
                <a16:creationId xmlns:a16="http://schemas.microsoft.com/office/drawing/2014/main" id="{4D207557-4CE5-4E83-9FCB-FF5E97DFF753}"/>
              </a:ext>
            </a:extLst>
          </p:cNvPr>
          <p:cNvSpPr/>
          <p:nvPr/>
        </p:nvSpPr>
        <p:spPr>
          <a:xfrm>
            <a:off x="8268534" y="3262943"/>
            <a:ext cx="1345020" cy="458890"/>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Puertos USB</a:t>
            </a:r>
            <a:endParaRPr lang="es-CR" dirty="0"/>
          </a:p>
        </p:txBody>
      </p:sp>
      <p:cxnSp>
        <p:nvCxnSpPr>
          <p:cNvPr id="15" name="Conector: angular 14">
            <a:extLst>
              <a:ext uri="{FF2B5EF4-FFF2-40B4-BE49-F238E27FC236}">
                <a16:creationId xmlns:a16="http://schemas.microsoft.com/office/drawing/2014/main" id="{DECCE66C-6689-4138-A716-75B65907FE75}"/>
              </a:ext>
            </a:extLst>
          </p:cNvPr>
          <p:cNvCxnSpPr>
            <a:cxnSpLocks/>
          </p:cNvCxnSpPr>
          <p:nvPr/>
        </p:nvCxnSpPr>
        <p:spPr>
          <a:xfrm>
            <a:off x="1784209" y="2331803"/>
            <a:ext cx="2716568" cy="1212549"/>
          </a:xfrm>
          <a:prstGeom prst="bentConnector3">
            <a:avLst>
              <a:gd name="adj1" fmla="val 75832"/>
            </a:avLst>
          </a:prstGeom>
          <a:ln w="28575">
            <a:solidFill>
              <a:srgbClr val="C41A4B"/>
            </a:solidFill>
            <a:tailEnd type="triangle"/>
          </a:ln>
        </p:spPr>
        <p:style>
          <a:lnRef idx="3">
            <a:schemeClr val="dk1"/>
          </a:lnRef>
          <a:fillRef idx="0">
            <a:schemeClr val="dk1"/>
          </a:fillRef>
          <a:effectRef idx="2">
            <a:schemeClr val="dk1"/>
          </a:effectRef>
          <a:fontRef idx="minor">
            <a:schemeClr val="tx1"/>
          </a:fontRef>
        </p:style>
      </p:cxnSp>
      <p:sp>
        <p:nvSpPr>
          <p:cNvPr id="23" name="Rectángulo 22">
            <a:extLst>
              <a:ext uri="{FF2B5EF4-FFF2-40B4-BE49-F238E27FC236}">
                <a16:creationId xmlns:a16="http://schemas.microsoft.com/office/drawing/2014/main" id="{4749EF91-0AE0-48AE-AAF8-EBF50C8FC27D}"/>
              </a:ext>
            </a:extLst>
          </p:cNvPr>
          <p:cNvSpPr/>
          <p:nvPr/>
        </p:nvSpPr>
        <p:spPr>
          <a:xfrm>
            <a:off x="1514514" y="2037802"/>
            <a:ext cx="1427158" cy="648531"/>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SoC</a:t>
            </a:r>
            <a:r>
              <a:rPr lang="es-ES" dirty="0"/>
              <a:t> – </a:t>
            </a:r>
            <a:r>
              <a:rPr lang="es-ES" dirty="0" err="1"/>
              <a:t>System</a:t>
            </a:r>
            <a:r>
              <a:rPr lang="es-ES" dirty="0"/>
              <a:t> </a:t>
            </a:r>
            <a:r>
              <a:rPr lang="es-ES" dirty="0" err="1"/>
              <a:t>on</a:t>
            </a:r>
            <a:r>
              <a:rPr lang="es-ES" dirty="0"/>
              <a:t> a Chip</a:t>
            </a:r>
            <a:endParaRPr lang="es-CR" dirty="0"/>
          </a:p>
        </p:txBody>
      </p:sp>
      <p:cxnSp>
        <p:nvCxnSpPr>
          <p:cNvPr id="26" name="Conector recto de flecha 25">
            <a:extLst>
              <a:ext uri="{FF2B5EF4-FFF2-40B4-BE49-F238E27FC236}">
                <a16:creationId xmlns:a16="http://schemas.microsoft.com/office/drawing/2014/main" id="{891CFEBB-04D6-418E-9428-9AF3CB0D627F}"/>
              </a:ext>
            </a:extLst>
          </p:cNvPr>
          <p:cNvCxnSpPr>
            <a:cxnSpLocks/>
          </p:cNvCxnSpPr>
          <p:nvPr/>
        </p:nvCxnSpPr>
        <p:spPr>
          <a:xfrm>
            <a:off x="1653935" y="4412511"/>
            <a:ext cx="2004809" cy="0"/>
          </a:xfrm>
          <a:prstGeom prst="straightConnector1">
            <a:avLst/>
          </a:prstGeom>
          <a:ln w="28575">
            <a:solidFill>
              <a:srgbClr val="C41A4B"/>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E65A0A15-5F65-436F-A6E6-846748C167B3}"/>
              </a:ext>
            </a:extLst>
          </p:cNvPr>
          <p:cNvSpPr/>
          <p:nvPr/>
        </p:nvSpPr>
        <p:spPr>
          <a:xfrm>
            <a:off x="1109253" y="4074235"/>
            <a:ext cx="1427158" cy="648531"/>
          </a:xfrm>
          <a:prstGeom prst="rect">
            <a:avLst/>
          </a:prstGeom>
          <a:solidFill>
            <a:srgbClr val="C41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Modulo para display</a:t>
            </a:r>
            <a:endParaRPr lang="es-CR" dirty="0"/>
          </a:p>
        </p:txBody>
      </p:sp>
    </p:spTree>
    <p:extLst>
      <p:ext uri="{BB962C8B-B14F-4D97-AF65-F5344CB8AC3E}">
        <p14:creationId xmlns:p14="http://schemas.microsoft.com/office/powerpoint/2010/main" val="384315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DEDA-D68D-496E-9A20-87A55D6B5AEF}"/>
              </a:ext>
            </a:extLst>
          </p:cNvPr>
          <p:cNvSpPr>
            <a:spLocks noGrp="1"/>
          </p:cNvSpPr>
          <p:nvPr>
            <p:ph type="title"/>
          </p:nvPr>
        </p:nvSpPr>
        <p:spPr/>
        <p:txBody>
          <a:bodyPr/>
          <a:lstStyle/>
          <a:p>
            <a:r>
              <a:rPr lang="es-ES" dirty="0"/>
              <a:t>Conectando la </a:t>
            </a:r>
            <a:r>
              <a:rPr lang="es-ES" dirty="0" err="1"/>
              <a:t>RPi</a:t>
            </a:r>
            <a:endParaRPr lang="es-CR" dirty="0"/>
          </a:p>
        </p:txBody>
      </p:sp>
    </p:spTree>
    <p:extLst>
      <p:ext uri="{BB962C8B-B14F-4D97-AF65-F5344CB8AC3E}">
        <p14:creationId xmlns:p14="http://schemas.microsoft.com/office/powerpoint/2010/main" val="149776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730C4-F21B-4A87-B324-9D6713C56490}"/>
              </a:ext>
            </a:extLst>
          </p:cNvPr>
          <p:cNvSpPr>
            <a:spLocks noGrp="1"/>
          </p:cNvSpPr>
          <p:nvPr>
            <p:ph type="title"/>
          </p:nvPr>
        </p:nvSpPr>
        <p:spPr/>
        <p:txBody>
          <a:bodyPr/>
          <a:lstStyle/>
          <a:p>
            <a:r>
              <a:rPr lang="es-ES" dirty="0"/>
              <a:t>Paso 1</a:t>
            </a:r>
            <a:endParaRPr lang="es-CR" dirty="0"/>
          </a:p>
        </p:txBody>
      </p:sp>
      <p:sp>
        <p:nvSpPr>
          <p:cNvPr id="5" name="Marcador de contenido 4">
            <a:extLst>
              <a:ext uri="{FF2B5EF4-FFF2-40B4-BE49-F238E27FC236}">
                <a16:creationId xmlns:a16="http://schemas.microsoft.com/office/drawing/2014/main" id="{2FFC1A61-6FC0-451D-8362-E73AC6639D94}"/>
              </a:ext>
            </a:extLst>
          </p:cNvPr>
          <p:cNvSpPr>
            <a:spLocks noGrp="1"/>
          </p:cNvSpPr>
          <p:nvPr>
            <p:ph sz="half" idx="1"/>
          </p:nvPr>
        </p:nvSpPr>
        <p:spPr/>
        <p:txBody>
          <a:bodyPr/>
          <a:lstStyle/>
          <a:p>
            <a:r>
              <a:rPr lang="es-CR" dirty="0"/>
              <a:t>Ingrese a </a:t>
            </a:r>
            <a:r>
              <a:rPr lang="es-CR" dirty="0">
                <a:hlinkClick r:id="rId2"/>
              </a:rPr>
              <a:t>www.raspberrypi.org/downloads/</a:t>
            </a:r>
            <a:endParaRPr lang="es-CR" dirty="0"/>
          </a:p>
          <a:p>
            <a:endParaRPr lang="es-CR" dirty="0"/>
          </a:p>
        </p:txBody>
      </p:sp>
      <p:sp>
        <p:nvSpPr>
          <p:cNvPr id="11" name="Marcador de contenido 10">
            <a:extLst>
              <a:ext uri="{FF2B5EF4-FFF2-40B4-BE49-F238E27FC236}">
                <a16:creationId xmlns:a16="http://schemas.microsoft.com/office/drawing/2014/main" id="{D5994C15-E5B7-453F-99A4-122689AB745C}"/>
              </a:ext>
            </a:extLst>
          </p:cNvPr>
          <p:cNvSpPr>
            <a:spLocks noGrp="1"/>
          </p:cNvSpPr>
          <p:nvPr>
            <p:ph sz="half" idx="2"/>
          </p:nvPr>
        </p:nvSpPr>
        <p:spPr/>
        <p:txBody>
          <a:bodyPr/>
          <a:lstStyle/>
          <a:p>
            <a:r>
              <a:rPr lang="es-ES" dirty="0"/>
              <a:t>Cargue el SO en la microSD</a:t>
            </a:r>
          </a:p>
          <a:p>
            <a:pPr marL="0" indent="0">
              <a:buNone/>
            </a:pPr>
            <a:r>
              <a:rPr lang="es-ES" dirty="0"/>
              <a:t> </a:t>
            </a:r>
            <a:endParaRPr lang="es-CR" dirty="0"/>
          </a:p>
        </p:txBody>
      </p:sp>
      <p:pic>
        <p:nvPicPr>
          <p:cNvPr id="7" name="Imagen 6">
            <a:extLst>
              <a:ext uri="{FF2B5EF4-FFF2-40B4-BE49-F238E27FC236}">
                <a16:creationId xmlns:a16="http://schemas.microsoft.com/office/drawing/2014/main" id="{BFDCCFD5-2AB7-4F4F-AD2F-D9E2C3CF53C0}"/>
              </a:ext>
            </a:extLst>
          </p:cNvPr>
          <p:cNvPicPr>
            <a:picLocks noChangeAspect="1"/>
          </p:cNvPicPr>
          <p:nvPr/>
        </p:nvPicPr>
        <p:blipFill rotWithShape="1">
          <a:blip r:embed="rId3"/>
          <a:srcRect l="37703" t="28649" r="16790" b="18198"/>
          <a:stretch/>
        </p:blipFill>
        <p:spPr>
          <a:xfrm>
            <a:off x="438817" y="2948607"/>
            <a:ext cx="5657183" cy="3716858"/>
          </a:xfrm>
          <a:prstGeom prst="rect">
            <a:avLst/>
          </a:prstGeom>
        </p:spPr>
      </p:pic>
      <p:pic>
        <p:nvPicPr>
          <p:cNvPr id="12" name="Imagen 11">
            <a:extLst>
              <a:ext uri="{FF2B5EF4-FFF2-40B4-BE49-F238E27FC236}">
                <a16:creationId xmlns:a16="http://schemas.microsoft.com/office/drawing/2014/main" id="{376C3C89-E0A2-41C0-B490-0E5AE2A0C2BD}"/>
              </a:ext>
            </a:extLst>
          </p:cNvPr>
          <p:cNvPicPr>
            <a:picLocks noChangeAspect="1"/>
          </p:cNvPicPr>
          <p:nvPr/>
        </p:nvPicPr>
        <p:blipFill rotWithShape="1">
          <a:blip r:embed="rId4"/>
          <a:srcRect l="37399" t="36551" r="16689" b="27928"/>
          <a:stretch/>
        </p:blipFill>
        <p:spPr>
          <a:xfrm>
            <a:off x="6336193" y="3025646"/>
            <a:ext cx="5597611" cy="2436041"/>
          </a:xfrm>
          <a:prstGeom prst="rect">
            <a:avLst/>
          </a:prstGeom>
        </p:spPr>
      </p:pic>
    </p:spTree>
    <p:extLst>
      <p:ext uri="{BB962C8B-B14F-4D97-AF65-F5344CB8AC3E}">
        <p14:creationId xmlns:p14="http://schemas.microsoft.com/office/powerpoint/2010/main" val="242095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FD254-6192-4F16-8B94-A4B7D3CD85C1}"/>
              </a:ext>
            </a:extLst>
          </p:cNvPr>
          <p:cNvSpPr>
            <a:spLocks noGrp="1"/>
          </p:cNvSpPr>
          <p:nvPr>
            <p:ph type="title"/>
          </p:nvPr>
        </p:nvSpPr>
        <p:spPr/>
        <p:txBody>
          <a:bodyPr/>
          <a:lstStyle/>
          <a:p>
            <a:r>
              <a:rPr lang="es-ES" dirty="0"/>
              <a:t>Paso 2</a:t>
            </a:r>
            <a:endParaRPr lang="es-CR" dirty="0"/>
          </a:p>
        </p:txBody>
      </p:sp>
      <p:sp>
        <p:nvSpPr>
          <p:cNvPr id="7" name="Marcador de contenido 6">
            <a:extLst>
              <a:ext uri="{FF2B5EF4-FFF2-40B4-BE49-F238E27FC236}">
                <a16:creationId xmlns:a16="http://schemas.microsoft.com/office/drawing/2014/main" id="{9ED1A973-032B-4B95-9A9F-7F8C1C6D0933}"/>
              </a:ext>
            </a:extLst>
          </p:cNvPr>
          <p:cNvSpPr>
            <a:spLocks noGrp="1"/>
          </p:cNvSpPr>
          <p:nvPr>
            <p:ph sz="half" idx="1"/>
          </p:nvPr>
        </p:nvSpPr>
        <p:spPr/>
        <p:txBody>
          <a:bodyPr/>
          <a:lstStyle/>
          <a:p>
            <a:r>
              <a:rPr lang="es-ES" dirty="0"/>
              <a:t>Inserte la tarjeta SD con el SO cargado en la ranura correspondiente como se muestra en la imagen.</a:t>
            </a:r>
            <a:endParaRPr lang="es-CR" dirty="0"/>
          </a:p>
        </p:txBody>
      </p:sp>
      <p:pic>
        <p:nvPicPr>
          <p:cNvPr id="10" name="Marcador de contenido 4">
            <a:extLst>
              <a:ext uri="{FF2B5EF4-FFF2-40B4-BE49-F238E27FC236}">
                <a16:creationId xmlns:a16="http://schemas.microsoft.com/office/drawing/2014/main" id="{477F1346-46CC-4490-8571-6A4E77AFD9A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0278"/>
          <a:stretch/>
        </p:blipFill>
        <p:spPr>
          <a:xfrm>
            <a:off x="6139278" y="2167467"/>
            <a:ext cx="5714055" cy="3668889"/>
          </a:xfrm>
        </p:spPr>
      </p:pic>
    </p:spTree>
    <p:extLst>
      <p:ext uri="{BB962C8B-B14F-4D97-AF65-F5344CB8AC3E}">
        <p14:creationId xmlns:p14="http://schemas.microsoft.com/office/powerpoint/2010/main" val="188306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8E5B9-FB69-4DEA-B877-063CD3A24837}"/>
              </a:ext>
            </a:extLst>
          </p:cNvPr>
          <p:cNvSpPr>
            <a:spLocks noGrp="1"/>
          </p:cNvSpPr>
          <p:nvPr>
            <p:ph type="title"/>
          </p:nvPr>
        </p:nvSpPr>
        <p:spPr/>
        <p:txBody>
          <a:bodyPr/>
          <a:lstStyle/>
          <a:p>
            <a:r>
              <a:rPr lang="es-ES" dirty="0"/>
              <a:t>Paso 3</a:t>
            </a:r>
            <a:endParaRPr lang="es-CR" dirty="0"/>
          </a:p>
        </p:txBody>
      </p:sp>
      <p:sp>
        <p:nvSpPr>
          <p:cNvPr id="5" name="Marcador de texto 4">
            <a:extLst>
              <a:ext uri="{FF2B5EF4-FFF2-40B4-BE49-F238E27FC236}">
                <a16:creationId xmlns:a16="http://schemas.microsoft.com/office/drawing/2014/main" id="{D5063DC6-A8A0-40B6-837E-AD09C71E6E61}"/>
              </a:ext>
            </a:extLst>
          </p:cNvPr>
          <p:cNvSpPr>
            <a:spLocks noGrp="1"/>
          </p:cNvSpPr>
          <p:nvPr>
            <p:ph type="body" idx="1"/>
          </p:nvPr>
        </p:nvSpPr>
        <p:spPr>
          <a:xfrm>
            <a:off x="839788" y="1681163"/>
            <a:ext cx="10512424" cy="823912"/>
          </a:xfrm>
        </p:spPr>
        <p:txBody>
          <a:bodyPr/>
          <a:lstStyle/>
          <a:p>
            <a:pPr marL="342900" indent="-342900">
              <a:buFont typeface="Arial" panose="020B0604020202020204" pitchFamily="34" charset="0"/>
              <a:buChar char="•"/>
            </a:pPr>
            <a:r>
              <a:rPr lang="es-ES" dirty="0"/>
              <a:t>Conecte los dispositivos USB a los puertos</a:t>
            </a:r>
            <a:endParaRPr lang="es-CR" dirty="0"/>
          </a:p>
        </p:txBody>
      </p:sp>
      <p:pic>
        <p:nvPicPr>
          <p:cNvPr id="9" name="Marcador de contenido 8">
            <a:extLst>
              <a:ext uri="{FF2B5EF4-FFF2-40B4-BE49-F238E27FC236}">
                <a16:creationId xmlns:a16="http://schemas.microsoft.com/office/drawing/2014/main" id="{011BB7DD-8431-43EC-9086-AA9472437D3A}"/>
              </a:ext>
            </a:extLst>
          </p:cNvPr>
          <p:cNvPicPr>
            <a:picLocks noGrp="1" noChangeAspect="1"/>
          </p:cNvPicPr>
          <p:nvPr>
            <p:ph sz="half" idx="2"/>
          </p:nvPr>
        </p:nvPicPr>
        <p:blipFill rotWithShape="1">
          <a:blip r:embed="rId2"/>
          <a:srcRect l="44091" t="28781" r="13983" b="34591"/>
          <a:stretch/>
        </p:blipFill>
        <p:spPr>
          <a:xfrm>
            <a:off x="160490" y="2869643"/>
            <a:ext cx="5802140" cy="2851338"/>
          </a:xfrm>
          <a:prstGeom prst="rect">
            <a:avLst/>
          </a:prstGeom>
        </p:spPr>
      </p:pic>
      <p:pic>
        <p:nvPicPr>
          <p:cNvPr id="10" name="Marcador de contenido 9">
            <a:extLst>
              <a:ext uri="{FF2B5EF4-FFF2-40B4-BE49-F238E27FC236}">
                <a16:creationId xmlns:a16="http://schemas.microsoft.com/office/drawing/2014/main" id="{52A58914-54CE-4E6F-A0C5-1A679FF8AA56}"/>
              </a:ext>
            </a:extLst>
          </p:cNvPr>
          <p:cNvPicPr>
            <a:picLocks noGrp="1" noChangeAspect="1"/>
          </p:cNvPicPr>
          <p:nvPr>
            <p:ph sz="quarter" idx="4"/>
          </p:nvPr>
        </p:nvPicPr>
        <p:blipFill rotWithShape="1">
          <a:blip r:embed="rId3"/>
          <a:srcRect l="43754" t="24321" r="12795" b="35157"/>
          <a:stretch/>
        </p:blipFill>
        <p:spPr>
          <a:xfrm>
            <a:off x="6229372" y="2741917"/>
            <a:ext cx="5678845" cy="2979064"/>
          </a:xfrm>
          <a:prstGeom prst="rect">
            <a:avLst/>
          </a:prstGeom>
        </p:spPr>
      </p:pic>
    </p:spTree>
    <p:extLst>
      <p:ext uri="{BB962C8B-B14F-4D97-AF65-F5344CB8AC3E}">
        <p14:creationId xmlns:p14="http://schemas.microsoft.com/office/powerpoint/2010/main" val="2283760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97DDD-ED95-46DE-9461-C79FAA7A085E}"/>
              </a:ext>
            </a:extLst>
          </p:cNvPr>
          <p:cNvSpPr>
            <a:spLocks noGrp="1"/>
          </p:cNvSpPr>
          <p:nvPr>
            <p:ph type="title"/>
          </p:nvPr>
        </p:nvSpPr>
        <p:spPr/>
        <p:txBody>
          <a:bodyPr/>
          <a:lstStyle/>
          <a:p>
            <a:r>
              <a:rPr lang="es-ES" dirty="0"/>
              <a:t>¿Qué es Raspberry Pi?</a:t>
            </a:r>
            <a:endParaRPr lang="es-CR" dirty="0"/>
          </a:p>
        </p:txBody>
      </p:sp>
      <p:sp>
        <p:nvSpPr>
          <p:cNvPr id="3" name="Marcador de contenido 2">
            <a:extLst>
              <a:ext uri="{FF2B5EF4-FFF2-40B4-BE49-F238E27FC236}">
                <a16:creationId xmlns:a16="http://schemas.microsoft.com/office/drawing/2014/main" id="{71976FF6-CC21-4956-B5F6-DAF3E6C6E20C}"/>
              </a:ext>
            </a:extLst>
          </p:cNvPr>
          <p:cNvSpPr>
            <a:spLocks noGrp="1"/>
          </p:cNvSpPr>
          <p:nvPr>
            <p:ph idx="1"/>
          </p:nvPr>
        </p:nvSpPr>
        <p:spPr/>
        <p:txBody>
          <a:bodyPr/>
          <a:lstStyle/>
          <a:p>
            <a:r>
              <a:rPr lang="es-ES" dirty="0"/>
              <a:t>Computador de tamaño reducido.</a:t>
            </a:r>
          </a:p>
          <a:p>
            <a:r>
              <a:rPr lang="es-ES" dirty="0"/>
              <a:t>Desarrollado por Raspberry Pi </a:t>
            </a:r>
            <a:r>
              <a:rPr lang="es-ES" dirty="0" err="1"/>
              <a:t>Foundation</a:t>
            </a:r>
            <a:r>
              <a:rPr lang="es-ES" dirty="0"/>
              <a:t> 2012</a:t>
            </a:r>
          </a:p>
          <a:p>
            <a:r>
              <a:rPr lang="es-ES" dirty="0"/>
              <a:t>Enseñanza de la informática en las escuelas.</a:t>
            </a:r>
          </a:p>
          <a:p>
            <a:r>
              <a:rPr lang="es-ES" dirty="0"/>
              <a:t>Hardware propietario, software código abierto.</a:t>
            </a:r>
          </a:p>
          <a:p>
            <a:endParaRPr lang="es-ES" dirty="0"/>
          </a:p>
          <a:p>
            <a:endParaRPr lang="es-CR" dirty="0"/>
          </a:p>
        </p:txBody>
      </p:sp>
    </p:spTree>
    <p:extLst>
      <p:ext uri="{BB962C8B-B14F-4D97-AF65-F5344CB8AC3E}">
        <p14:creationId xmlns:p14="http://schemas.microsoft.com/office/powerpoint/2010/main" val="327345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86082375-DBF9-470A-B207-A80FE1612393}"/>
              </a:ext>
            </a:extLst>
          </p:cNvPr>
          <p:cNvSpPr>
            <a:spLocks noGrp="1"/>
          </p:cNvSpPr>
          <p:nvPr>
            <p:ph type="title"/>
          </p:nvPr>
        </p:nvSpPr>
        <p:spPr/>
        <p:txBody>
          <a:bodyPr/>
          <a:lstStyle/>
          <a:p>
            <a:r>
              <a:rPr lang="es-ES" dirty="0"/>
              <a:t>Paso 4</a:t>
            </a:r>
            <a:endParaRPr lang="es-CR" dirty="0"/>
          </a:p>
        </p:txBody>
      </p:sp>
      <p:pic>
        <p:nvPicPr>
          <p:cNvPr id="11" name="Marcador de contenido 10">
            <a:extLst>
              <a:ext uri="{FF2B5EF4-FFF2-40B4-BE49-F238E27FC236}">
                <a16:creationId xmlns:a16="http://schemas.microsoft.com/office/drawing/2014/main" id="{483CA809-D9D8-45D8-8FA4-B3C2C858B4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032" y="2014152"/>
            <a:ext cx="5725907" cy="4053016"/>
          </a:xfrm>
        </p:spPr>
      </p:pic>
      <p:sp>
        <p:nvSpPr>
          <p:cNvPr id="9" name="Marcador de contenido 8">
            <a:extLst>
              <a:ext uri="{FF2B5EF4-FFF2-40B4-BE49-F238E27FC236}">
                <a16:creationId xmlns:a16="http://schemas.microsoft.com/office/drawing/2014/main" id="{F5B1CF0E-9A46-4941-8CCE-F1C667AC7D86}"/>
              </a:ext>
            </a:extLst>
          </p:cNvPr>
          <p:cNvSpPr>
            <a:spLocks noGrp="1"/>
          </p:cNvSpPr>
          <p:nvPr>
            <p:ph sz="half" idx="2"/>
          </p:nvPr>
        </p:nvSpPr>
        <p:spPr/>
        <p:txBody>
          <a:bodyPr/>
          <a:lstStyle/>
          <a:p>
            <a:r>
              <a:rPr lang="es-ES" dirty="0"/>
              <a:t>Conecte el puerto HDMI del monitor.</a:t>
            </a:r>
          </a:p>
          <a:p>
            <a:r>
              <a:rPr lang="es-ES" dirty="0"/>
              <a:t>Asegúrese que el monitor este conectado a la corriente y encendido.</a:t>
            </a:r>
            <a:endParaRPr lang="es-CR" dirty="0"/>
          </a:p>
        </p:txBody>
      </p:sp>
    </p:spTree>
    <p:extLst>
      <p:ext uri="{BB962C8B-B14F-4D97-AF65-F5344CB8AC3E}">
        <p14:creationId xmlns:p14="http://schemas.microsoft.com/office/powerpoint/2010/main" val="1183514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884B8-A747-4D52-A1D7-72223874B5EB}"/>
              </a:ext>
            </a:extLst>
          </p:cNvPr>
          <p:cNvSpPr>
            <a:spLocks noGrp="1"/>
          </p:cNvSpPr>
          <p:nvPr>
            <p:ph type="title"/>
          </p:nvPr>
        </p:nvSpPr>
        <p:spPr/>
        <p:txBody>
          <a:bodyPr/>
          <a:lstStyle/>
          <a:p>
            <a:r>
              <a:rPr lang="es-ES" dirty="0"/>
              <a:t>Paso 5</a:t>
            </a:r>
            <a:endParaRPr lang="es-CR" dirty="0"/>
          </a:p>
        </p:txBody>
      </p:sp>
      <p:sp>
        <p:nvSpPr>
          <p:cNvPr id="3" name="Marcador de contenido 2">
            <a:extLst>
              <a:ext uri="{FF2B5EF4-FFF2-40B4-BE49-F238E27FC236}">
                <a16:creationId xmlns:a16="http://schemas.microsoft.com/office/drawing/2014/main" id="{75B13216-713C-4F1D-AF8C-1B10F32CAE7F}"/>
              </a:ext>
            </a:extLst>
          </p:cNvPr>
          <p:cNvSpPr>
            <a:spLocks noGrp="1"/>
          </p:cNvSpPr>
          <p:nvPr>
            <p:ph sz="half" idx="1"/>
          </p:nvPr>
        </p:nvSpPr>
        <p:spPr/>
        <p:txBody>
          <a:bodyPr/>
          <a:lstStyle/>
          <a:p>
            <a:r>
              <a:rPr lang="es-ES" dirty="0"/>
              <a:t>Si quieres que la </a:t>
            </a:r>
            <a:r>
              <a:rPr lang="es-ES" dirty="0" err="1"/>
              <a:t>Rpi</a:t>
            </a:r>
            <a:r>
              <a:rPr lang="es-ES" dirty="0"/>
              <a:t> se conecte a Internet, inserta el cable Ethernet a la tarjeta y el otro extremo a tu </a:t>
            </a:r>
            <a:r>
              <a:rPr lang="es-ES" dirty="0" err="1"/>
              <a:t>router</a:t>
            </a:r>
            <a:r>
              <a:rPr lang="es-ES" dirty="0"/>
              <a:t>.</a:t>
            </a:r>
          </a:p>
          <a:p>
            <a:r>
              <a:rPr lang="es-ES" dirty="0"/>
              <a:t>Tener la tarjeta alguna conexión por Wi-Fi no es necesario conectar un cable Ethernet.</a:t>
            </a:r>
            <a:endParaRPr lang="es-CR" dirty="0"/>
          </a:p>
        </p:txBody>
      </p:sp>
      <p:pic>
        <p:nvPicPr>
          <p:cNvPr id="6" name="Marcador de contenido 5">
            <a:extLst>
              <a:ext uri="{FF2B5EF4-FFF2-40B4-BE49-F238E27FC236}">
                <a16:creationId xmlns:a16="http://schemas.microsoft.com/office/drawing/2014/main" id="{CD823A5D-6736-475F-8AB6-CE2C2EAF8D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9007" y="1935740"/>
            <a:ext cx="5713669" cy="4044354"/>
          </a:xfrm>
        </p:spPr>
      </p:pic>
    </p:spTree>
    <p:extLst>
      <p:ext uri="{BB962C8B-B14F-4D97-AF65-F5344CB8AC3E}">
        <p14:creationId xmlns:p14="http://schemas.microsoft.com/office/powerpoint/2010/main" val="410405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F8B06-101C-4649-9B4D-AFA2B111C46C}"/>
              </a:ext>
            </a:extLst>
          </p:cNvPr>
          <p:cNvSpPr>
            <a:spLocks noGrp="1"/>
          </p:cNvSpPr>
          <p:nvPr>
            <p:ph type="title"/>
          </p:nvPr>
        </p:nvSpPr>
        <p:spPr/>
        <p:txBody>
          <a:bodyPr/>
          <a:lstStyle/>
          <a:p>
            <a:r>
              <a:rPr lang="es-ES" dirty="0"/>
              <a:t>Paso 6</a:t>
            </a:r>
            <a:endParaRPr lang="es-CR" dirty="0"/>
          </a:p>
        </p:txBody>
      </p:sp>
      <p:pic>
        <p:nvPicPr>
          <p:cNvPr id="5" name="Marcador de contenido 4">
            <a:extLst>
              <a:ext uri="{FF2B5EF4-FFF2-40B4-BE49-F238E27FC236}">
                <a16:creationId xmlns:a16="http://schemas.microsoft.com/office/drawing/2014/main" id="{BA0310A1-3394-44B5-8DA5-B7D0240B9590}"/>
              </a:ext>
            </a:extLst>
          </p:cNvPr>
          <p:cNvPicPr>
            <a:picLocks noGrp="1" noChangeAspect="1"/>
          </p:cNvPicPr>
          <p:nvPr>
            <p:ph sz="half" idx="1"/>
          </p:nvPr>
        </p:nvPicPr>
        <p:blipFill rotWithShape="1">
          <a:blip r:embed="rId2"/>
          <a:srcRect l="43679" t="19130" r="13395" b="21940"/>
          <a:stretch/>
        </p:blipFill>
        <p:spPr>
          <a:xfrm>
            <a:off x="296563" y="2254605"/>
            <a:ext cx="5380631" cy="4155045"/>
          </a:xfrm>
          <a:prstGeom prst="rect">
            <a:avLst/>
          </a:prstGeom>
        </p:spPr>
      </p:pic>
      <p:sp>
        <p:nvSpPr>
          <p:cNvPr id="4" name="Marcador de contenido 3">
            <a:extLst>
              <a:ext uri="{FF2B5EF4-FFF2-40B4-BE49-F238E27FC236}">
                <a16:creationId xmlns:a16="http://schemas.microsoft.com/office/drawing/2014/main" id="{8CA6162D-FF18-4237-8768-C0214617C006}"/>
              </a:ext>
            </a:extLst>
          </p:cNvPr>
          <p:cNvSpPr>
            <a:spLocks noGrp="1"/>
          </p:cNvSpPr>
          <p:nvPr>
            <p:ph sz="half" idx="2"/>
          </p:nvPr>
        </p:nvSpPr>
        <p:spPr/>
        <p:txBody>
          <a:bodyPr/>
          <a:lstStyle/>
          <a:p>
            <a:r>
              <a:rPr lang="es-ES" dirty="0"/>
              <a:t>Puedes conectar un Jack de audio a la tarjeta.</a:t>
            </a:r>
          </a:p>
          <a:p>
            <a:r>
              <a:rPr lang="es-ES" dirty="0"/>
              <a:t>Si tu monitor tiene parlantes el sonido vendrá de estos.</a:t>
            </a:r>
            <a:endParaRPr lang="es-CR" dirty="0"/>
          </a:p>
        </p:txBody>
      </p:sp>
    </p:spTree>
    <p:extLst>
      <p:ext uri="{BB962C8B-B14F-4D97-AF65-F5344CB8AC3E}">
        <p14:creationId xmlns:p14="http://schemas.microsoft.com/office/powerpoint/2010/main" val="1790648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312497-682C-4B41-BB32-EA4B2DAD1124}"/>
              </a:ext>
            </a:extLst>
          </p:cNvPr>
          <p:cNvSpPr>
            <a:spLocks noGrp="1"/>
          </p:cNvSpPr>
          <p:nvPr>
            <p:ph type="title"/>
          </p:nvPr>
        </p:nvSpPr>
        <p:spPr/>
        <p:txBody>
          <a:bodyPr/>
          <a:lstStyle/>
          <a:p>
            <a:r>
              <a:rPr lang="es-ES" dirty="0"/>
              <a:t>Paso 7</a:t>
            </a:r>
            <a:endParaRPr lang="es-CR" dirty="0"/>
          </a:p>
        </p:txBody>
      </p:sp>
      <p:sp>
        <p:nvSpPr>
          <p:cNvPr id="3" name="Marcador de contenido 2">
            <a:extLst>
              <a:ext uri="{FF2B5EF4-FFF2-40B4-BE49-F238E27FC236}">
                <a16:creationId xmlns:a16="http://schemas.microsoft.com/office/drawing/2014/main" id="{5D18644B-8A16-4D18-8E04-8E9DA0BC55D6}"/>
              </a:ext>
            </a:extLst>
          </p:cNvPr>
          <p:cNvSpPr>
            <a:spLocks noGrp="1"/>
          </p:cNvSpPr>
          <p:nvPr>
            <p:ph sz="half" idx="1"/>
          </p:nvPr>
        </p:nvSpPr>
        <p:spPr/>
        <p:txBody>
          <a:bodyPr/>
          <a:lstStyle/>
          <a:p>
            <a:r>
              <a:rPr lang="es-ES" dirty="0"/>
              <a:t>Por último conecta el cable micro USB al puerto y enchúfalo al tomacorriente. </a:t>
            </a:r>
          </a:p>
          <a:p>
            <a:r>
              <a:rPr lang="es-ES" dirty="0"/>
              <a:t>Veras una luz roja parpadeando de la tarjeta y el monitor mostrara la información de arranque y luego la interfaz.</a:t>
            </a:r>
            <a:endParaRPr lang="es-CR" dirty="0"/>
          </a:p>
        </p:txBody>
      </p:sp>
      <p:pic>
        <p:nvPicPr>
          <p:cNvPr id="6" name="Marcador de contenido 5">
            <a:extLst>
              <a:ext uri="{FF2B5EF4-FFF2-40B4-BE49-F238E27FC236}">
                <a16:creationId xmlns:a16="http://schemas.microsoft.com/office/drawing/2014/main" id="{AC7A08D8-86F0-4AC0-8249-79D4314DED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89637" y="2117212"/>
            <a:ext cx="5457295" cy="3862882"/>
          </a:xfrm>
        </p:spPr>
      </p:pic>
    </p:spTree>
    <p:extLst>
      <p:ext uri="{BB962C8B-B14F-4D97-AF65-F5344CB8AC3E}">
        <p14:creationId xmlns:p14="http://schemas.microsoft.com/office/powerpoint/2010/main" val="842325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D2CF9-D33B-442A-B8FA-EF5B8B2C8173}"/>
              </a:ext>
            </a:extLst>
          </p:cNvPr>
          <p:cNvSpPr>
            <a:spLocks noGrp="1"/>
          </p:cNvSpPr>
          <p:nvPr>
            <p:ph type="title"/>
          </p:nvPr>
        </p:nvSpPr>
        <p:spPr/>
        <p:txBody>
          <a:bodyPr/>
          <a:lstStyle/>
          <a:p>
            <a:r>
              <a:rPr lang="es-ES" dirty="0"/>
              <a:t>Paso 8</a:t>
            </a:r>
            <a:endParaRPr lang="es-CR" dirty="0"/>
          </a:p>
        </p:txBody>
      </p:sp>
      <p:sp>
        <p:nvSpPr>
          <p:cNvPr id="5" name="Marcador de contenido 4">
            <a:extLst>
              <a:ext uri="{FF2B5EF4-FFF2-40B4-BE49-F238E27FC236}">
                <a16:creationId xmlns:a16="http://schemas.microsoft.com/office/drawing/2014/main" id="{C34209F9-1711-4DEE-8D5C-9AEC0C99679D}"/>
              </a:ext>
            </a:extLst>
          </p:cNvPr>
          <p:cNvSpPr>
            <a:spLocks noGrp="1"/>
          </p:cNvSpPr>
          <p:nvPr>
            <p:ph idx="1"/>
          </p:nvPr>
        </p:nvSpPr>
        <p:spPr>
          <a:xfrm>
            <a:off x="1024127" y="1879600"/>
            <a:ext cx="9720073" cy="4023360"/>
          </a:xfrm>
        </p:spPr>
        <p:txBody>
          <a:bodyPr/>
          <a:lstStyle/>
          <a:p>
            <a:r>
              <a:rPr lang="es-ES" dirty="0"/>
              <a:t>Finalmente veras esta pantalla</a:t>
            </a:r>
          </a:p>
          <a:p>
            <a:endParaRPr lang="es-CR" dirty="0"/>
          </a:p>
        </p:txBody>
      </p:sp>
      <p:pic>
        <p:nvPicPr>
          <p:cNvPr id="7" name="Imagen 6">
            <a:extLst>
              <a:ext uri="{FF2B5EF4-FFF2-40B4-BE49-F238E27FC236}">
                <a16:creationId xmlns:a16="http://schemas.microsoft.com/office/drawing/2014/main" id="{7FB12014-7BF6-4702-8BF9-AAB4E0B07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06" y="2275531"/>
            <a:ext cx="7965988" cy="4480868"/>
          </a:xfrm>
          <a:prstGeom prst="rect">
            <a:avLst/>
          </a:prstGeom>
        </p:spPr>
      </p:pic>
    </p:spTree>
    <p:extLst>
      <p:ext uri="{BB962C8B-B14F-4D97-AF65-F5344CB8AC3E}">
        <p14:creationId xmlns:p14="http://schemas.microsoft.com/office/powerpoint/2010/main" val="323543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41A04-81ED-4F72-8D7E-A6B7F9BDB585}"/>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6417FDCB-7234-4882-8066-5AF5E4A181A3}"/>
              </a:ext>
            </a:extLst>
          </p:cNvPr>
          <p:cNvSpPr>
            <a:spLocks noGrp="1"/>
          </p:cNvSpPr>
          <p:nvPr>
            <p:ph idx="1"/>
          </p:nvPr>
        </p:nvSpPr>
        <p:spPr>
          <a:xfrm>
            <a:off x="838200" y="1597200"/>
            <a:ext cx="10515600" cy="5085821"/>
          </a:xfrm>
        </p:spPr>
        <p:txBody>
          <a:bodyPr>
            <a:normAutofit/>
          </a:bodyPr>
          <a:lstStyle/>
          <a:p>
            <a:r>
              <a:rPr lang="es-ES" dirty="0"/>
              <a:t>Cuando inicias el Raspberry Pi por primera vez, la aplicación de bienvenida se mostrara y te guiara a través de la configuración inicial.</a:t>
            </a:r>
          </a:p>
          <a:p>
            <a:endParaRPr lang="es-ES" dirty="0"/>
          </a:p>
          <a:p>
            <a:endParaRPr lang="es-ES" dirty="0"/>
          </a:p>
          <a:p>
            <a:endParaRPr lang="es-ES" dirty="0"/>
          </a:p>
          <a:p>
            <a:endParaRPr lang="es-ES" dirty="0"/>
          </a:p>
          <a:p>
            <a:endParaRPr lang="es-ES" dirty="0"/>
          </a:p>
          <a:p>
            <a:endParaRPr lang="es-ES" dirty="0"/>
          </a:p>
          <a:p>
            <a:endParaRPr lang="es-ES" dirty="0"/>
          </a:p>
          <a:p>
            <a:r>
              <a:rPr lang="es-ES" dirty="0"/>
              <a:t>Da clic en </a:t>
            </a:r>
            <a:r>
              <a:rPr lang="es-ES" b="1" dirty="0" err="1"/>
              <a:t>next</a:t>
            </a:r>
            <a:r>
              <a:rPr lang="es-ES" b="1" dirty="0"/>
              <a:t> </a:t>
            </a:r>
            <a:r>
              <a:rPr lang="es-ES" dirty="0"/>
              <a:t>para continuar.</a:t>
            </a:r>
            <a:endParaRPr lang="es-ES" b="1" dirty="0"/>
          </a:p>
          <a:p>
            <a:endParaRPr lang="es-CR" dirty="0"/>
          </a:p>
        </p:txBody>
      </p:sp>
      <p:pic>
        <p:nvPicPr>
          <p:cNvPr id="5" name="Imagen 4">
            <a:extLst>
              <a:ext uri="{FF2B5EF4-FFF2-40B4-BE49-F238E27FC236}">
                <a16:creationId xmlns:a16="http://schemas.microsoft.com/office/drawing/2014/main" id="{86CAEBC3-E1F6-4A71-8F92-85D903398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037" y="2537352"/>
            <a:ext cx="4733925" cy="3267075"/>
          </a:xfrm>
          <a:prstGeom prst="rect">
            <a:avLst/>
          </a:prstGeom>
        </p:spPr>
      </p:pic>
    </p:spTree>
    <p:extLst>
      <p:ext uri="{BB962C8B-B14F-4D97-AF65-F5344CB8AC3E}">
        <p14:creationId xmlns:p14="http://schemas.microsoft.com/office/powerpoint/2010/main" val="2171666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7439B2-CD8E-46C4-8430-D1C9E66B3604}"/>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2BD1506C-CD48-460F-A131-7F7F14A804D6}"/>
              </a:ext>
            </a:extLst>
          </p:cNvPr>
          <p:cNvSpPr>
            <a:spLocks noGrp="1"/>
          </p:cNvSpPr>
          <p:nvPr>
            <p:ph idx="1"/>
          </p:nvPr>
        </p:nvSpPr>
        <p:spPr/>
        <p:txBody>
          <a:bodyPr/>
          <a:lstStyle/>
          <a:p>
            <a:r>
              <a:rPr lang="es-ES" dirty="0"/>
              <a:t>Selecciona el país, el lenguaje y la zona horaria, luego da clic en </a:t>
            </a:r>
            <a:r>
              <a:rPr lang="es-ES" b="1" dirty="0"/>
              <a:t>siguiente.</a:t>
            </a:r>
          </a:p>
          <a:p>
            <a:endParaRPr lang="es-ES" b="1" dirty="0"/>
          </a:p>
        </p:txBody>
      </p:sp>
      <p:pic>
        <p:nvPicPr>
          <p:cNvPr id="5" name="Imagen 4">
            <a:extLst>
              <a:ext uri="{FF2B5EF4-FFF2-40B4-BE49-F238E27FC236}">
                <a16:creationId xmlns:a16="http://schemas.microsoft.com/office/drawing/2014/main" id="{532675B9-FA30-438E-9AEE-13D04AF87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669" y="2909432"/>
            <a:ext cx="4744112" cy="3267531"/>
          </a:xfrm>
          <a:prstGeom prst="rect">
            <a:avLst/>
          </a:prstGeom>
        </p:spPr>
      </p:pic>
    </p:spTree>
    <p:extLst>
      <p:ext uri="{BB962C8B-B14F-4D97-AF65-F5344CB8AC3E}">
        <p14:creationId xmlns:p14="http://schemas.microsoft.com/office/powerpoint/2010/main" val="323436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7439B2-CD8E-46C4-8430-D1C9E66B3604}"/>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2BD1506C-CD48-460F-A131-7F7F14A804D6}"/>
              </a:ext>
            </a:extLst>
          </p:cNvPr>
          <p:cNvSpPr>
            <a:spLocks noGrp="1"/>
          </p:cNvSpPr>
          <p:nvPr>
            <p:ph idx="1"/>
          </p:nvPr>
        </p:nvSpPr>
        <p:spPr/>
        <p:txBody>
          <a:bodyPr/>
          <a:lstStyle/>
          <a:p>
            <a:r>
              <a:rPr lang="es-ES" dirty="0"/>
              <a:t>Ingresa la contraseña para la Raspberry Pi y da clic en </a:t>
            </a:r>
            <a:r>
              <a:rPr lang="es-ES" b="1" dirty="0"/>
              <a:t>siguiente.</a:t>
            </a:r>
          </a:p>
          <a:p>
            <a:endParaRPr lang="es-ES" b="1" dirty="0"/>
          </a:p>
        </p:txBody>
      </p:sp>
      <p:pic>
        <p:nvPicPr>
          <p:cNvPr id="6" name="Imagen 5">
            <a:extLst>
              <a:ext uri="{FF2B5EF4-FFF2-40B4-BE49-F238E27FC236}">
                <a16:creationId xmlns:a16="http://schemas.microsoft.com/office/drawing/2014/main" id="{D5DE333E-C95C-4707-877D-0E9233669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550" y="2716956"/>
            <a:ext cx="5530900" cy="3809435"/>
          </a:xfrm>
          <a:prstGeom prst="rect">
            <a:avLst/>
          </a:prstGeom>
        </p:spPr>
      </p:pic>
    </p:spTree>
    <p:extLst>
      <p:ext uri="{BB962C8B-B14F-4D97-AF65-F5344CB8AC3E}">
        <p14:creationId xmlns:p14="http://schemas.microsoft.com/office/powerpoint/2010/main" val="27468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57DDD-22B5-466B-A254-5D37F6A4CE37}"/>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538A1658-BAEB-430B-98D0-8917243DF2A4}"/>
              </a:ext>
            </a:extLst>
          </p:cNvPr>
          <p:cNvSpPr>
            <a:spLocks noGrp="1"/>
          </p:cNvSpPr>
          <p:nvPr>
            <p:ph idx="1"/>
          </p:nvPr>
        </p:nvSpPr>
        <p:spPr/>
        <p:txBody>
          <a:bodyPr/>
          <a:lstStyle/>
          <a:p>
            <a:r>
              <a:rPr lang="es-ES" dirty="0"/>
              <a:t>De tener conexión inalámbrica, selecciona la red y ingresa la contraseña, da clic en </a:t>
            </a:r>
            <a:r>
              <a:rPr lang="es-ES" b="1" dirty="0"/>
              <a:t>siguiente.</a:t>
            </a:r>
          </a:p>
          <a:p>
            <a:endParaRPr lang="es-CR" b="1" dirty="0"/>
          </a:p>
        </p:txBody>
      </p:sp>
      <p:pic>
        <p:nvPicPr>
          <p:cNvPr id="5" name="Imagen 4">
            <a:extLst>
              <a:ext uri="{FF2B5EF4-FFF2-40B4-BE49-F238E27FC236}">
                <a16:creationId xmlns:a16="http://schemas.microsoft.com/office/drawing/2014/main" id="{D2F44CE5-1A94-4352-B1F7-8061FE7D3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707" y="2909432"/>
            <a:ext cx="4734586" cy="3267531"/>
          </a:xfrm>
          <a:prstGeom prst="rect">
            <a:avLst/>
          </a:prstGeom>
        </p:spPr>
      </p:pic>
    </p:spTree>
    <p:extLst>
      <p:ext uri="{BB962C8B-B14F-4D97-AF65-F5344CB8AC3E}">
        <p14:creationId xmlns:p14="http://schemas.microsoft.com/office/powerpoint/2010/main" val="148254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021E3-A11B-48BE-8EA5-841D0E0EB99A}"/>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35903806-48E5-4646-9194-AAE7477E47D8}"/>
              </a:ext>
            </a:extLst>
          </p:cNvPr>
          <p:cNvSpPr>
            <a:spLocks noGrp="1"/>
          </p:cNvSpPr>
          <p:nvPr>
            <p:ph idx="1"/>
          </p:nvPr>
        </p:nvSpPr>
        <p:spPr/>
        <p:txBody>
          <a:bodyPr/>
          <a:lstStyle/>
          <a:p>
            <a:r>
              <a:rPr lang="es-ES" dirty="0"/>
              <a:t>Da clic en </a:t>
            </a:r>
            <a:r>
              <a:rPr lang="es-ES" b="1" dirty="0"/>
              <a:t>siguiente </a:t>
            </a:r>
            <a:r>
              <a:rPr lang="es-ES" dirty="0"/>
              <a:t>para verificar, descargar e instalar nuevas actualizaciones. </a:t>
            </a:r>
          </a:p>
          <a:p>
            <a:endParaRPr lang="es-CR" b="1" dirty="0"/>
          </a:p>
        </p:txBody>
      </p:sp>
      <p:pic>
        <p:nvPicPr>
          <p:cNvPr id="5" name="Imagen 4">
            <a:extLst>
              <a:ext uri="{FF2B5EF4-FFF2-40B4-BE49-F238E27FC236}">
                <a16:creationId xmlns:a16="http://schemas.microsoft.com/office/drawing/2014/main" id="{84E6DF52-4EE0-4317-834B-A7F0C655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167" y="2746704"/>
            <a:ext cx="5725774" cy="3951590"/>
          </a:xfrm>
          <a:prstGeom prst="rect">
            <a:avLst/>
          </a:prstGeom>
        </p:spPr>
      </p:pic>
    </p:spTree>
    <p:extLst>
      <p:ext uri="{BB962C8B-B14F-4D97-AF65-F5344CB8AC3E}">
        <p14:creationId xmlns:p14="http://schemas.microsoft.com/office/powerpoint/2010/main" val="348477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A1F60C-CF8D-4AE8-9411-F4AE89D65C74}"/>
              </a:ext>
            </a:extLst>
          </p:cNvPr>
          <p:cNvSpPr>
            <a:spLocks noGrp="1"/>
          </p:cNvSpPr>
          <p:nvPr>
            <p:ph type="title"/>
          </p:nvPr>
        </p:nvSpPr>
        <p:spPr/>
        <p:txBody>
          <a:bodyPr/>
          <a:lstStyle/>
          <a:p>
            <a:endParaRPr lang="es-CR"/>
          </a:p>
        </p:txBody>
      </p:sp>
      <p:pic>
        <p:nvPicPr>
          <p:cNvPr id="5" name="Marcador de contenido 4">
            <a:extLst>
              <a:ext uri="{FF2B5EF4-FFF2-40B4-BE49-F238E27FC236}">
                <a16:creationId xmlns:a16="http://schemas.microsoft.com/office/drawing/2014/main" id="{EA8EB2CE-AA94-4B2B-9239-4893F4E74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1785"/>
            <a:ext cx="12168395" cy="6635578"/>
          </a:xfrm>
        </p:spPr>
      </p:pic>
    </p:spTree>
    <p:extLst>
      <p:ext uri="{BB962C8B-B14F-4D97-AF65-F5344CB8AC3E}">
        <p14:creationId xmlns:p14="http://schemas.microsoft.com/office/powerpoint/2010/main" val="190911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82B8B6-CD56-45FF-9060-50C72E0DD7F9}"/>
              </a:ext>
            </a:extLst>
          </p:cNvPr>
          <p:cNvSpPr>
            <a:spLocks noGrp="1"/>
          </p:cNvSpPr>
          <p:nvPr>
            <p:ph type="title"/>
          </p:nvPr>
        </p:nvSpPr>
        <p:spPr/>
        <p:txBody>
          <a:bodyPr/>
          <a:lstStyle/>
          <a:p>
            <a:r>
              <a:rPr lang="es-ES" dirty="0"/>
              <a:t>Terminando la configuración</a:t>
            </a:r>
            <a:endParaRPr lang="es-CR" dirty="0"/>
          </a:p>
        </p:txBody>
      </p:sp>
      <p:sp>
        <p:nvSpPr>
          <p:cNvPr id="3" name="Marcador de contenido 2">
            <a:extLst>
              <a:ext uri="{FF2B5EF4-FFF2-40B4-BE49-F238E27FC236}">
                <a16:creationId xmlns:a16="http://schemas.microsoft.com/office/drawing/2014/main" id="{850B2C13-AA17-45E0-BFDD-B182BE23925E}"/>
              </a:ext>
            </a:extLst>
          </p:cNvPr>
          <p:cNvSpPr>
            <a:spLocks noGrp="1"/>
          </p:cNvSpPr>
          <p:nvPr>
            <p:ph idx="1"/>
          </p:nvPr>
        </p:nvSpPr>
        <p:spPr/>
        <p:txBody>
          <a:bodyPr/>
          <a:lstStyle/>
          <a:p>
            <a:r>
              <a:rPr lang="es-ES" dirty="0"/>
              <a:t>Una vez terminado veras esta pantalla. Haz clic en </a:t>
            </a:r>
            <a:r>
              <a:rPr lang="es-ES" b="1" dirty="0"/>
              <a:t>terminar </a:t>
            </a:r>
            <a:r>
              <a:rPr lang="es-ES" dirty="0"/>
              <a:t>para terminar la configuración. Sera necesario reiniciar el sistema.</a:t>
            </a:r>
          </a:p>
          <a:p>
            <a:endParaRPr lang="es-CR" b="1" dirty="0"/>
          </a:p>
        </p:txBody>
      </p:sp>
      <p:pic>
        <p:nvPicPr>
          <p:cNvPr id="5" name="Imagen 4">
            <a:extLst>
              <a:ext uri="{FF2B5EF4-FFF2-40B4-BE49-F238E27FC236}">
                <a16:creationId xmlns:a16="http://schemas.microsoft.com/office/drawing/2014/main" id="{C9D79A2A-B472-49FA-8DFD-5EE2899AB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944" y="2943299"/>
            <a:ext cx="4744112" cy="3267531"/>
          </a:xfrm>
          <a:prstGeom prst="rect">
            <a:avLst/>
          </a:prstGeom>
        </p:spPr>
      </p:pic>
    </p:spTree>
    <p:extLst>
      <p:ext uri="{BB962C8B-B14F-4D97-AF65-F5344CB8AC3E}">
        <p14:creationId xmlns:p14="http://schemas.microsoft.com/office/powerpoint/2010/main" val="377978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6A89F-798E-4DE1-A173-FA9CB16D2512}"/>
              </a:ext>
            </a:extLst>
          </p:cNvPr>
          <p:cNvSpPr>
            <a:spLocks noGrp="1"/>
          </p:cNvSpPr>
          <p:nvPr>
            <p:ph type="title"/>
          </p:nvPr>
        </p:nvSpPr>
        <p:spPr/>
        <p:txBody>
          <a:bodyPr/>
          <a:lstStyle/>
          <a:p>
            <a:r>
              <a:rPr lang="es-ES" dirty="0"/>
              <a:t>Otros proyectos con Raspberry Pi</a:t>
            </a:r>
            <a:endParaRPr lang="es-CR" dirty="0"/>
          </a:p>
        </p:txBody>
      </p:sp>
      <p:sp>
        <p:nvSpPr>
          <p:cNvPr id="3" name="Marcador de contenido 2">
            <a:extLst>
              <a:ext uri="{FF2B5EF4-FFF2-40B4-BE49-F238E27FC236}">
                <a16:creationId xmlns:a16="http://schemas.microsoft.com/office/drawing/2014/main" id="{8979BC5E-4C01-4296-AD47-C9867196EE3E}"/>
              </a:ext>
            </a:extLst>
          </p:cNvPr>
          <p:cNvSpPr>
            <a:spLocks noGrp="1"/>
          </p:cNvSpPr>
          <p:nvPr>
            <p:ph idx="1"/>
          </p:nvPr>
        </p:nvSpPr>
        <p:spPr/>
        <p:txBody>
          <a:bodyPr/>
          <a:lstStyle/>
          <a:p>
            <a:r>
              <a:rPr lang="es-ES" dirty="0"/>
              <a:t>Visita </a:t>
            </a:r>
            <a:r>
              <a:rPr lang="es-ES" dirty="0">
                <a:hlinkClick r:id="rId2"/>
              </a:rPr>
              <a:t>https://projects.raspberrypi.org/en/projects</a:t>
            </a:r>
            <a:endParaRPr lang="es-ES" dirty="0"/>
          </a:p>
          <a:p>
            <a:endParaRPr lang="es-CR" dirty="0"/>
          </a:p>
        </p:txBody>
      </p:sp>
      <p:pic>
        <p:nvPicPr>
          <p:cNvPr id="4" name="Imagen 3">
            <a:extLst>
              <a:ext uri="{FF2B5EF4-FFF2-40B4-BE49-F238E27FC236}">
                <a16:creationId xmlns:a16="http://schemas.microsoft.com/office/drawing/2014/main" id="{1EC4C47A-0959-404B-B70A-003E02AC50FE}"/>
              </a:ext>
            </a:extLst>
          </p:cNvPr>
          <p:cNvPicPr>
            <a:picLocks noChangeAspect="1"/>
          </p:cNvPicPr>
          <p:nvPr/>
        </p:nvPicPr>
        <p:blipFill rotWithShape="1">
          <a:blip r:embed="rId3"/>
          <a:srcRect b="5324"/>
          <a:stretch/>
        </p:blipFill>
        <p:spPr>
          <a:xfrm>
            <a:off x="2594919" y="2696303"/>
            <a:ext cx="7002162" cy="3729016"/>
          </a:xfrm>
          <a:prstGeom prst="rect">
            <a:avLst/>
          </a:prstGeom>
        </p:spPr>
      </p:pic>
    </p:spTree>
    <p:extLst>
      <p:ext uri="{BB962C8B-B14F-4D97-AF65-F5344CB8AC3E}">
        <p14:creationId xmlns:p14="http://schemas.microsoft.com/office/powerpoint/2010/main" val="291428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ECC87-1A74-42B7-B7D5-5518A6A3927A}"/>
              </a:ext>
            </a:extLst>
          </p:cNvPr>
          <p:cNvSpPr>
            <a:spLocks noGrp="1"/>
          </p:cNvSpPr>
          <p:nvPr>
            <p:ph type="title"/>
          </p:nvPr>
        </p:nvSpPr>
        <p:spPr/>
        <p:txBody>
          <a:bodyPr/>
          <a:lstStyle/>
          <a:p>
            <a:r>
              <a:rPr lang="es-ES" dirty="0"/>
              <a:t>Explorando Raspbian</a:t>
            </a:r>
            <a:endParaRPr lang="es-CR" dirty="0"/>
          </a:p>
        </p:txBody>
      </p:sp>
      <p:pic>
        <p:nvPicPr>
          <p:cNvPr id="5" name="Imagen 4">
            <a:extLst>
              <a:ext uri="{FF2B5EF4-FFF2-40B4-BE49-F238E27FC236}">
                <a16:creationId xmlns:a16="http://schemas.microsoft.com/office/drawing/2014/main" id="{EDEF10B6-6FDA-418E-9745-754E5EA4C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47" y="1812237"/>
            <a:ext cx="9047332" cy="4880076"/>
          </a:xfrm>
          <a:prstGeom prst="rect">
            <a:avLst/>
          </a:prstGeom>
        </p:spPr>
      </p:pic>
    </p:spTree>
    <p:extLst>
      <p:ext uri="{BB962C8B-B14F-4D97-AF65-F5344CB8AC3E}">
        <p14:creationId xmlns:p14="http://schemas.microsoft.com/office/powerpoint/2010/main" val="4163637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92F800-0472-4037-AD0B-C1F7078D8717}"/>
              </a:ext>
            </a:extLst>
          </p:cNvPr>
          <p:cNvSpPr>
            <a:spLocks noGrp="1"/>
          </p:cNvSpPr>
          <p:nvPr>
            <p:ph type="title"/>
          </p:nvPr>
        </p:nvSpPr>
        <p:spPr/>
        <p:txBody>
          <a:bodyPr/>
          <a:lstStyle/>
          <a:p>
            <a:r>
              <a:rPr lang="es-ES" dirty="0"/>
              <a:t>Introduciendo a Python</a:t>
            </a:r>
            <a:endParaRPr lang="es-CR" dirty="0"/>
          </a:p>
        </p:txBody>
      </p:sp>
      <p:sp>
        <p:nvSpPr>
          <p:cNvPr id="3" name="Marcador de contenido 2">
            <a:extLst>
              <a:ext uri="{FF2B5EF4-FFF2-40B4-BE49-F238E27FC236}">
                <a16:creationId xmlns:a16="http://schemas.microsoft.com/office/drawing/2014/main" id="{CF35B1EA-CC95-4AE8-9A20-59D8154DBB80}"/>
              </a:ext>
            </a:extLst>
          </p:cNvPr>
          <p:cNvSpPr>
            <a:spLocks noGrp="1"/>
          </p:cNvSpPr>
          <p:nvPr>
            <p:ph idx="1"/>
          </p:nvPr>
        </p:nvSpPr>
        <p:spPr/>
        <p:txBody>
          <a:bodyPr/>
          <a:lstStyle/>
          <a:p>
            <a:r>
              <a:rPr lang="es-ES" dirty="0"/>
              <a:t>Lenguaje interpretado de alto nivel.</a:t>
            </a:r>
          </a:p>
          <a:p>
            <a:r>
              <a:rPr lang="es-ES" dirty="0"/>
              <a:t>De código abierto.</a:t>
            </a:r>
          </a:p>
          <a:p>
            <a:r>
              <a:rPr lang="es-ES" dirty="0"/>
              <a:t>POO.</a:t>
            </a:r>
          </a:p>
          <a:p>
            <a:r>
              <a:rPr lang="es-CR" dirty="0"/>
              <a:t>Poderoso y ligero.</a:t>
            </a:r>
          </a:p>
        </p:txBody>
      </p:sp>
      <p:pic>
        <p:nvPicPr>
          <p:cNvPr id="5" name="Imagen 4">
            <a:extLst>
              <a:ext uri="{FF2B5EF4-FFF2-40B4-BE49-F238E27FC236}">
                <a16:creationId xmlns:a16="http://schemas.microsoft.com/office/drawing/2014/main" id="{2E886E61-18C0-494A-9D31-D08D442EE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104" y="2589401"/>
            <a:ext cx="7492196" cy="3782824"/>
          </a:xfrm>
          <a:prstGeom prst="rect">
            <a:avLst/>
          </a:prstGeom>
        </p:spPr>
      </p:pic>
    </p:spTree>
    <p:extLst>
      <p:ext uri="{BB962C8B-B14F-4D97-AF65-F5344CB8AC3E}">
        <p14:creationId xmlns:p14="http://schemas.microsoft.com/office/powerpoint/2010/main" val="38452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79E69-DFD9-4CAA-B7F6-F99FA4812B15}"/>
              </a:ext>
            </a:extLst>
          </p:cNvPr>
          <p:cNvSpPr>
            <a:spLocks noGrp="1"/>
          </p:cNvSpPr>
          <p:nvPr>
            <p:ph type="title"/>
          </p:nvPr>
        </p:nvSpPr>
        <p:spPr/>
        <p:txBody>
          <a:bodyPr/>
          <a:lstStyle/>
          <a:p>
            <a:r>
              <a:rPr lang="es-ES" dirty="0"/>
              <a:t>Utilizando el Shell de Python y creando scripts</a:t>
            </a:r>
            <a:endParaRPr lang="es-CR" dirty="0"/>
          </a:p>
        </p:txBody>
      </p:sp>
      <p:pic>
        <p:nvPicPr>
          <p:cNvPr id="6" name="Marcador de contenido 5">
            <a:extLst>
              <a:ext uri="{FF2B5EF4-FFF2-40B4-BE49-F238E27FC236}">
                <a16:creationId xmlns:a16="http://schemas.microsoft.com/office/drawing/2014/main" id="{4A295ED9-4E33-4660-BDAD-CE1539C141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23" y="2160195"/>
            <a:ext cx="5300131" cy="3407227"/>
          </a:xfrm>
        </p:spPr>
      </p:pic>
      <p:pic>
        <p:nvPicPr>
          <p:cNvPr id="8" name="Imagen 7">
            <a:extLst>
              <a:ext uri="{FF2B5EF4-FFF2-40B4-BE49-F238E27FC236}">
                <a16:creationId xmlns:a16="http://schemas.microsoft.com/office/drawing/2014/main" id="{C5E4440F-D7B2-4281-BD0A-C265AD96D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789" y="1863523"/>
            <a:ext cx="5910069" cy="4230547"/>
          </a:xfrm>
          <a:prstGeom prst="rect">
            <a:avLst/>
          </a:prstGeom>
        </p:spPr>
      </p:pic>
    </p:spTree>
    <p:extLst>
      <p:ext uri="{BB962C8B-B14F-4D97-AF65-F5344CB8AC3E}">
        <p14:creationId xmlns:p14="http://schemas.microsoft.com/office/powerpoint/2010/main" val="202104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D4EDB-455E-4D33-82BB-06A301B2EDFD}"/>
              </a:ext>
            </a:extLst>
          </p:cNvPr>
          <p:cNvSpPr>
            <a:spLocks noGrp="1"/>
          </p:cNvSpPr>
          <p:nvPr>
            <p:ph type="title"/>
          </p:nvPr>
        </p:nvSpPr>
        <p:spPr/>
        <p:txBody>
          <a:bodyPr/>
          <a:lstStyle/>
          <a:p>
            <a:r>
              <a:rPr lang="es-ES" dirty="0"/>
              <a:t>Reto en Python</a:t>
            </a:r>
            <a:endParaRPr lang="es-CR" dirty="0"/>
          </a:p>
        </p:txBody>
      </p:sp>
      <p:sp>
        <p:nvSpPr>
          <p:cNvPr id="3" name="Marcador de contenido 2">
            <a:extLst>
              <a:ext uri="{FF2B5EF4-FFF2-40B4-BE49-F238E27FC236}">
                <a16:creationId xmlns:a16="http://schemas.microsoft.com/office/drawing/2014/main" id="{C125CFF7-2712-4A54-9F9E-9A9E7C35513F}"/>
              </a:ext>
            </a:extLst>
          </p:cNvPr>
          <p:cNvSpPr>
            <a:spLocks noGrp="1"/>
          </p:cNvSpPr>
          <p:nvPr>
            <p:ph sz="half" idx="1"/>
          </p:nvPr>
        </p:nvSpPr>
        <p:spPr/>
        <p:txBody>
          <a:bodyPr/>
          <a:lstStyle/>
          <a:p>
            <a:r>
              <a:rPr lang="es-ES" dirty="0"/>
              <a:t>Realice una secuencia de símbolos ascendente y descendente 3 veces.</a:t>
            </a:r>
            <a:endParaRPr lang="es-CR" dirty="0"/>
          </a:p>
        </p:txBody>
      </p:sp>
      <p:sp>
        <p:nvSpPr>
          <p:cNvPr id="5" name="Marcador de contenido 4">
            <a:extLst>
              <a:ext uri="{FF2B5EF4-FFF2-40B4-BE49-F238E27FC236}">
                <a16:creationId xmlns:a16="http://schemas.microsoft.com/office/drawing/2014/main" id="{864592B8-86BD-4D95-BCB5-B5BFFC0000D3}"/>
              </a:ext>
            </a:extLst>
          </p:cNvPr>
          <p:cNvSpPr>
            <a:spLocks noGrp="1"/>
          </p:cNvSpPr>
          <p:nvPr>
            <p:ph sz="half" idx="2"/>
          </p:nvPr>
        </p:nvSpPr>
        <p:spPr/>
        <p:txBody>
          <a:bodyPr/>
          <a:lstStyle/>
          <a:p>
            <a:endParaRPr lang="es-CR"/>
          </a:p>
        </p:txBody>
      </p:sp>
      <p:pic>
        <p:nvPicPr>
          <p:cNvPr id="4" name="Imagen 3">
            <a:extLst>
              <a:ext uri="{FF2B5EF4-FFF2-40B4-BE49-F238E27FC236}">
                <a16:creationId xmlns:a16="http://schemas.microsoft.com/office/drawing/2014/main" id="{76DF4A5E-5AAE-447D-BA09-C8D86D57C75A}"/>
              </a:ext>
            </a:extLst>
          </p:cNvPr>
          <p:cNvPicPr>
            <a:picLocks noChangeAspect="1"/>
          </p:cNvPicPr>
          <p:nvPr/>
        </p:nvPicPr>
        <p:blipFill>
          <a:blip r:embed="rId2"/>
          <a:stretch>
            <a:fillRect/>
          </a:stretch>
        </p:blipFill>
        <p:spPr>
          <a:xfrm>
            <a:off x="5690390" y="1259538"/>
            <a:ext cx="5835566" cy="5375169"/>
          </a:xfrm>
          <a:prstGeom prst="rect">
            <a:avLst/>
          </a:prstGeom>
        </p:spPr>
      </p:pic>
    </p:spTree>
    <p:extLst>
      <p:ext uri="{BB962C8B-B14F-4D97-AF65-F5344CB8AC3E}">
        <p14:creationId xmlns:p14="http://schemas.microsoft.com/office/powerpoint/2010/main" val="245796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3C5AD-67A4-4A79-9134-8C2C9D8DD039}"/>
              </a:ext>
            </a:extLst>
          </p:cNvPr>
          <p:cNvSpPr>
            <a:spLocks noGrp="1"/>
          </p:cNvSpPr>
          <p:nvPr>
            <p:ph type="title"/>
          </p:nvPr>
        </p:nvSpPr>
        <p:spPr/>
        <p:txBody>
          <a:bodyPr/>
          <a:lstStyle/>
          <a:p>
            <a:r>
              <a:rPr lang="es-ES" dirty="0"/>
              <a:t>Posible resultado al reto</a:t>
            </a:r>
            <a:endParaRPr lang="es-CR" dirty="0"/>
          </a:p>
        </p:txBody>
      </p:sp>
      <p:sp>
        <p:nvSpPr>
          <p:cNvPr id="3" name="Marcador de contenido 2">
            <a:extLst>
              <a:ext uri="{FF2B5EF4-FFF2-40B4-BE49-F238E27FC236}">
                <a16:creationId xmlns:a16="http://schemas.microsoft.com/office/drawing/2014/main" id="{6EBAE5EB-16AE-48ED-909F-909A01FEFE96}"/>
              </a:ext>
            </a:extLst>
          </p:cNvPr>
          <p:cNvSpPr>
            <a:spLocks noGrp="1"/>
          </p:cNvSpPr>
          <p:nvPr>
            <p:ph idx="1"/>
          </p:nvPr>
        </p:nvSpPr>
        <p:spPr/>
        <p:txBody>
          <a:bodyPr/>
          <a:lstStyle/>
          <a:p>
            <a:pPr marL="0" indent="0">
              <a:buNone/>
            </a:pPr>
            <a:r>
              <a:rPr lang="es-ES" dirty="0" err="1"/>
              <a:t>for</a:t>
            </a:r>
            <a:r>
              <a:rPr lang="es-ES" dirty="0"/>
              <a:t> </a:t>
            </a:r>
            <a:r>
              <a:rPr lang="es-ES" dirty="0" err="1"/>
              <a:t>num</a:t>
            </a:r>
            <a:r>
              <a:rPr lang="es-ES" dirty="0"/>
              <a:t> in </a:t>
            </a:r>
            <a:r>
              <a:rPr lang="es-ES" dirty="0" err="1"/>
              <a:t>range</a:t>
            </a:r>
            <a:r>
              <a:rPr lang="es-ES" dirty="0"/>
              <a:t>(0,3,1):</a:t>
            </a:r>
          </a:p>
          <a:p>
            <a:pPr marL="0" indent="0">
              <a:buNone/>
            </a:pPr>
            <a:r>
              <a:rPr lang="es-ES" dirty="0"/>
              <a:t>	a = [1,2,3,4,5,4,3,2,1]</a:t>
            </a:r>
          </a:p>
          <a:p>
            <a:pPr marL="0" indent="0">
              <a:buNone/>
            </a:pPr>
            <a:r>
              <a:rPr lang="es-ES" dirty="0"/>
              <a:t>	</a:t>
            </a:r>
            <a:r>
              <a:rPr lang="es-ES" dirty="0" err="1"/>
              <a:t>for</a:t>
            </a:r>
            <a:r>
              <a:rPr lang="es-ES" dirty="0"/>
              <a:t> elemento in a:</a:t>
            </a:r>
          </a:p>
          <a:p>
            <a:pPr marL="0" indent="0">
              <a:buNone/>
            </a:pPr>
            <a:r>
              <a:rPr lang="es-ES" dirty="0"/>
              <a:t>		</a:t>
            </a:r>
            <a:r>
              <a:rPr lang="es-ES" dirty="0" err="1"/>
              <a:t>if</a:t>
            </a:r>
            <a:r>
              <a:rPr lang="es-ES" dirty="0"/>
              <a:t> elemento == </a:t>
            </a:r>
            <a:r>
              <a:rPr lang="es-ES" dirty="0" err="1"/>
              <a:t>max</a:t>
            </a:r>
            <a:r>
              <a:rPr lang="es-ES" dirty="0"/>
              <a:t>(a):</a:t>
            </a:r>
          </a:p>
          <a:p>
            <a:pPr marL="0" indent="0">
              <a:buNone/>
            </a:pPr>
            <a:r>
              <a:rPr lang="es-ES" dirty="0"/>
              <a:t>			</a:t>
            </a:r>
            <a:r>
              <a:rPr lang="es-ES" dirty="0" err="1"/>
              <a:t>print</a:t>
            </a:r>
            <a:r>
              <a:rPr lang="es-ES" dirty="0"/>
              <a:t>(elemento*'=')</a:t>
            </a:r>
          </a:p>
          <a:p>
            <a:pPr marL="0" indent="0">
              <a:buNone/>
            </a:pPr>
            <a:r>
              <a:rPr lang="es-ES" dirty="0"/>
              <a:t>			</a:t>
            </a:r>
            <a:r>
              <a:rPr lang="es-ES" dirty="0" err="1"/>
              <a:t>print</a:t>
            </a:r>
            <a:r>
              <a:rPr lang="es-ES" dirty="0"/>
              <a:t>('Secuencia numero {}' .</a:t>
            </a:r>
            <a:r>
              <a:rPr lang="es-ES" dirty="0" err="1"/>
              <a:t>format</a:t>
            </a:r>
            <a:r>
              <a:rPr lang="es-ES" dirty="0"/>
              <a:t>(num+1))</a:t>
            </a:r>
          </a:p>
          <a:p>
            <a:pPr marL="0" indent="0">
              <a:buNone/>
            </a:pPr>
            <a:r>
              <a:rPr lang="es-ES" dirty="0"/>
              <a:t>		</a:t>
            </a:r>
            <a:r>
              <a:rPr lang="es-ES" dirty="0" err="1"/>
              <a:t>print</a:t>
            </a:r>
            <a:r>
              <a:rPr lang="es-ES" dirty="0"/>
              <a:t>(elemento*'=')</a:t>
            </a:r>
            <a:endParaRPr lang="es-CR" dirty="0"/>
          </a:p>
        </p:txBody>
      </p:sp>
    </p:spTree>
    <p:extLst>
      <p:ext uri="{BB962C8B-B14F-4D97-AF65-F5344CB8AC3E}">
        <p14:creationId xmlns:p14="http://schemas.microsoft.com/office/powerpoint/2010/main" val="77646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D4CE4-6EB0-4FAC-9FC9-027CBDB57ACA}"/>
              </a:ext>
            </a:extLst>
          </p:cNvPr>
          <p:cNvSpPr>
            <a:spLocks noGrp="1"/>
          </p:cNvSpPr>
          <p:nvPr>
            <p:ph type="title"/>
          </p:nvPr>
        </p:nvSpPr>
        <p:spPr/>
        <p:txBody>
          <a:bodyPr/>
          <a:lstStyle/>
          <a:p>
            <a:r>
              <a:rPr lang="es-ES" dirty="0"/>
              <a:t>Interactuando con los GPIO</a:t>
            </a:r>
            <a:endParaRPr lang="es-CR" dirty="0"/>
          </a:p>
        </p:txBody>
      </p:sp>
      <p:pic>
        <p:nvPicPr>
          <p:cNvPr id="5" name="Marcador de contenido 4">
            <a:extLst>
              <a:ext uri="{FF2B5EF4-FFF2-40B4-BE49-F238E27FC236}">
                <a16:creationId xmlns:a16="http://schemas.microsoft.com/office/drawing/2014/main" id="{CFC1DE5A-C50E-4074-8CFF-4CB582CB3B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03" b="1582"/>
          <a:stretch/>
        </p:blipFill>
        <p:spPr>
          <a:xfrm>
            <a:off x="621175" y="1517402"/>
            <a:ext cx="5474825" cy="5289799"/>
          </a:xfrm>
        </p:spPr>
      </p:pic>
      <p:pic>
        <p:nvPicPr>
          <p:cNvPr id="6" name="Imagen 5">
            <a:extLst>
              <a:ext uri="{FF2B5EF4-FFF2-40B4-BE49-F238E27FC236}">
                <a16:creationId xmlns:a16="http://schemas.microsoft.com/office/drawing/2014/main" id="{AA8A401B-9B70-46F7-ABE7-A08098BF146C}"/>
              </a:ext>
            </a:extLst>
          </p:cNvPr>
          <p:cNvPicPr>
            <a:picLocks noChangeAspect="1"/>
          </p:cNvPicPr>
          <p:nvPr/>
        </p:nvPicPr>
        <p:blipFill rotWithShape="1">
          <a:blip r:embed="rId3"/>
          <a:srcRect l="4434" r="6081"/>
          <a:stretch/>
        </p:blipFill>
        <p:spPr>
          <a:xfrm>
            <a:off x="6354500" y="2127389"/>
            <a:ext cx="5216325" cy="4000500"/>
          </a:xfrm>
          <a:prstGeom prst="rect">
            <a:avLst/>
          </a:prstGeom>
        </p:spPr>
      </p:pic>
      <p:sp>
        <p:nvSpPr>
          <p:cNvPr id="12" name="CuadroTexto 11">
            <a:extLst>
              <a:ext uri="{FF2B5EF4-FFF2-40B4-BE49-F238E27FC236}">
                <a16:creationId xmlns:a16="http://schemas.microsoft.com/office/drawing/2014/main" id="{2BD86A13-C445-461A-98C1-E32E87767F3E}"/>
              </a:ext>
            </a:extLst>
          </p:cNvPr>
          <p:cNvSpPr txBox="1"/>
          <p:nvPr/>
        </p:nvSpPr>
        <p:spPr>
          <a:xfrm>
            <a:off x="6602631" y="1573847"/>
            <a:ext cx="4720061" cy="646331"/>
          </a:xfrm>
          <a:prstGeom prst="rect">
            <a:avLst/>
          </a:prstGeom>
          <a:noFill/>
        </p:spPr>
        <p:txBody>
          <a:bodyPr wrap="square" rtlCol="0">
            <a:spAutoFit/>
          </a:bodyPr>
          <a:lstStyle/>
          <a:p>
            <a:r>
              <a:rPr lang="es-CR" dirty="0">
                <a:hlinkClick r:id="rId4"/>
              </a:rPr>
              <a:t>https://learn.sparkfun.com/tutorials/raspberry-gpio/gpio-pinout</a:t>
            </a:r>
            <a:endParaRPr lang="es-CR" dirty="0"/>
          </a:p>
        </p:txBody>
      </p:sp>
    </p:spTree>
    <p:extLst>
      <p:ext uri="{BB962C8B-B14F-4D97-AF65-F5344CB8AC3E}">
        <p14:creationId xmlns:p14="http://schemas.microsoft.com/office/powerpoint/2010/main" val="86387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DCD01-25AE-4EED-A750-7CF71D8171AF}"/>
              </a:ext>
            </a:extLst>
          </p:cNvPr>
          <p:cNvSpPr>
            <a:spLocks noGrp="1"/>
          </p:cNvSpPr>
          <p:nvPr>
            <p:ph type="title"/>
          </p:nvPr>
        </p:nvSpPr>
        <p:spPr/>
        <p:txBody>
          <a:bodyPr/>
          <a:lstStyle/>
          <a:p>
            <a:r>
              <a:rPr lang="es-ES" dirty="0" err="1"/>
              <a:t>Blinking</a:t>
            </a:r>
            <a:r>
              <a:rPr lang="es-ES" dirty="0"/>
              <a:t> Led</a:t>
            </a:r>
            <a:endParaRPr lang="es-CR" dirty="0"/>
          </a:p>
        </p:txBody>
      </p:sp>
      <p:pic>
        <p:nvPicPr>
          <p:cNvPr id="7" name="Marcador de contenido 6">
            <a:extLst>
              <a:ext uri="{FF2B5EF4-FFF2-40B4-BE49-F238E27FC236}">
                <a16:creationId xmlns:a16="http://schemas.microsoft.com/office/drawing/2014/main" id="{7AA4C8AB-222E-4602-831D-54F1E4FA76BF}"/>
              </a:ext>
            </a:extLst>
          </p:cNvPr>
          <p:cNvPicPr>
            <a:picLocks noGrp="1" noChangeAspect="1"/>
          </p:cNvPicPr>
          <p:nvPr>
            <p:ph idx="1"/>
          </p:nvPr>
        </p:nvPicPr>
        <p:blipFill>
          <a:blip r:embed="rId2"/>
          <a:stretch>
            <a:fillRect/>
          </a:stretch>
        </p:blipFill>
        <p:spPr>
          <a:xfrm>
            <a:off x="2473342" y="2286000"/>
            <a:ext cx="6821453" cy="4022725"/>
          </a:xfrm>
          <a:prstGeom prst="rect">
            <a:avLst/>
          </a:prstGeom>
        </p:spPr>
      </p:pic>
    </p:spTree>
    <p:extLst>
      <p:ext uri="{BB962C8B-B14F-4D97-AF65-F5344CB8AC3E}">
        <p14:creationId xmlns:p14="http://schemas.microsoft.com/office/powerpoint/2010/main" val="2562994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159DF-E7A2-45C7-8262-698843D74360}"/>
              </a:ext>
            </a:extLst>
          </p:cNvPr>
          <p:cNvSpPr>
            <a:spLocks noGrp="1"/>
          </p:cNvSpPr>
          <p:nvPr>
            <p:ph type="title"/>
          </p:nvPr>
        </p:nvSpPr>
        <p:spPr/>
        <p:txBody>
          <a:bodyPr/>
          <a:lstStyle/>
          <a:p>
            <a:r>
              <a:rPr lang="es-ES" dirty="0"/>
              <a:t>Reto luces en secuencia</a:t>
            </a:r>
            <a:endParaRPr lang="es-CR" dirty="0"/>
          </a:p>
        </p:txBody>
      </p:sp>
      <p:sp>
        <p:nvSpPr>
          <p:cNvPr id="3" name="Marcador de contenido 2">
            <a:extLst>
              <a:ext uri="{FF2B5EF4-FFF2-40B4-BE49-F238E27FC236}">
                <a16:creationId xmlns:a16="http://schemas.microsoft.com/office/drawing/2014/main" id="{94C517F1-B455-4DE4-962E-E05839303949}"/>
              </a:ext>
            </a:extLst>
          </p:cNvPr>
          <p:cNvSpPr>
            <a:spLocks noGrp="1"/>
          </p:cNvSpPr>
          <p:nvPr>
            <p:ph sz="half" idx="1"/>
          </p:nvPr>
        </p:nvSpPr>
        <p:spPr/>
        <p:txBody>
          <a:bodyPr/>
          <a:lstStyle/>
          <a:p>
            <a:r>
              <a:rPr lang="es-ES" dirty="0"/>
              <a:t>Conecte otros 4 </a:t>
            </a:r>
            <a:r>
              <a:rPr lang="es-ES" dirty="0" err="1"/>
              <a:t>LEDs</a:t>
            </a:r>
            <a:r>
              <a:rPr lang="es-ES" dirty="0"/>
              <a:t> y cree un efecto de luces en secuencia ascendente y descendente</a:t>
            </a:r>
            <a:endParaRPr lang="es-CR" dirty="0"/>
          </a:p>
        </p:txBody>
      </p:sp>
      <p:pic>
        <p:nvPicPr>
          <p:cNvPr id="6" name="Marcador de contenido 5">
            <a:extLst>
              <a:ext uri="{FF2B5EF4-FFF2-40B4-BE49-F238E27FC236}">
                <a16:creationId xmlns:a16="http://schemas.microsoft.com/office/drawing/2014/main" id="{6FA2BC33-F157-4624-B5B3-BBE48B786D4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946" b="23401"/>
          <a:stretch/>
        </p:blipFill>
        <p:spPr>
          <a:xfrm>
            <a:off x="5914663" y="2519944"/>
            <a:ext cx="5439137" cy="2515043"/>
          </a:xfrm>
        </p:spPr>
      </p:pic>
    </p:spTree>
    <p:extLst>
      <p:ext uri="{BB962C8B-B14F-4D97-AF65-F5344CB8AC3E}">
        <p14:creationId xmlns:p14="http://schemas.microsoft.com/office/powerpoint/2010/main" val="572613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F1013-7C08-407B-BA8A-7817F66A8C97}"/>
              </a:ext>
            </a:extLst>
          </p:cNvPr>
          <p:cNvSpPr>
            <a:spLocks noGrp="1"/>
          </p:cNvSpPr>
          <p:nvPr>
            <p:ph type="title"/>
          </p:nvPr>
        </p:nvSpPr>
        <p:spPr/>
        <p:txBody>
          <a:bodyPr/>
          <a:lstStyle/>
          <a:p>
            <a:r>
              <a:rPr lang="es-ES" dirty="0"/>
              <a:t>Usos</a:t>
            </a:r>
            <a:endParaRPr lang="es-CR" dirty="0"/>
          </a:p>
        </p:txBody>
      </p:sp>
    </p:spTree>
    <p:extLst>
      <p:ext uri="{BB962C8B-B14F-4D97-AF65-F5344CB8AC3E}">
        <p14:creationId xmlns:p14="http://schemas.microsoft.com/office/powerpoint/2010/main" val="1045010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5B862-E2E7-4B87-B833-847367CAEA4F}"/>
              </a:ext>
            </a:extLst>
          </p:cNvPr>
          <p:cNvSpPr>
            <a:spLocks noGrp="1"/>
          </p:cNvSpPr>
          <p:nvPr>
            <p:ph type="title"/>
          </p:nvPr>
        </p:nvSpPr>
        <p:spPr/>
        <p:txBody>
          <a:bodyPr/>
          <a:lstStyle/>
          <a:p>
            <a:r>
              <a:rPr lang="es-ES" dirty="0"/>
              <a:t>Posible resultado al reto</a:t>
            </a:r>
            <a:endParaRPr lang="es-CR" dirty="0"/>
          </a:p>
        </p:txBody>
      </p:sp>
      <p:sp>
        <p:nvSpPr>
          <p:cNvPr id="5" name="Marcador de contenido 4">
            <a:extLst>
              <a:ext uri="{FF2B5EF4-FFF2-40B4-BE49-F238E27FC236}">
                <a16:creationId xmlns:a16="http://schemas.microsoft.com/office/drawing/2014/main" id="{E82C3FE0-290C-4D0D-98FE-6522C6EF39A4}"/>
              </a:ext>
            </a:extLst>
          </p:cNvPr>
          <p:cNvSpPr>
            <a:spLocks noGrp="1"/>
          </p:cNvSpPr>
          <p:nvPr>
            <p:ph idx="1"/>
          </p:nvPr>
        </p:nvSpPr>
        <p:spPr/>
        <p:txBody>
          <a:bodyPr/>
          <a:lstStyle/>
          <a:p>
            <a:endParaRPr lang="es-CR"/>
          </a:p>
        </p:txBody>
      </p:sp>
    </p:spTree>
    <p:extLst>
      <p:ext uri="{BB962C8B-B14F-4D97-AF65-F5344CB8AC3E}">
        <p14:creationId xmlns:p14="http://schemas.microsoft.com/office/powerpoint/2010/main" val="2564300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ECC7B-6342-4933-A378-19C3739D2735}"/>
              </a:ext>
            </a:extLst>
          </p:cNvPr>
          <p:cNvSpPr>
            <a:spLocks noGrp="1"/>
          </p:cNvSpPr>
          <p:nvPr>
            <p:ph type="title"/>
          </p:nvPr>
        </p:nvSpPr>
        <p:spPr/>
        <p:txBody>
          <a:bodyPr/>
          <a:lstStyle/>
          <a:p>
            <a:r>
              <a:rPr lang="es-ES" dirty="0" err="1"/>
              <a:t>Blinking</a:t>
            </a:r>
            <a:r>
              <a:rPr lang="es-ES" dirty="0"/>
              <a:t> Led &amp; </a:t>
            </a:r>
            <a:r>
              <a:rPr lang="es-ES" dirty="0" err="1"/>
              <a:t>Button</a:t>
            </a:r>
            <a:endParaRPr lang="es-CR" dirty="0"/>
          </a:p>
        </p:txBody>
      </p:sp>
      <p:pic>
        <p:nvPicPr>
          <p:cNvPr id="4" name="Marcador de contenido 3">
            <a:extLst>
              <a:ext uri="{FF2B5EF4-FFF2-40B4-BE49-F238E27FC236}">
                <a16:creationId xmlns:a16="http://schemas.microsoft.com/office/drawing/2014/main" id="{EA526684-2F35-42DD-964E-C577DD1962FF}"/>
              </a:ext>
            </a:extLst>
          </p:cNvPr>
          <p:cNvPicPr>
            <a:picLocks noGrp="1" noChangeAspect="1"/>
          </p:cNvPicPr>
          <p:nvPr>
            <p:ph idx="1"/>
          </p:nvPr>
        </p:nvPicPr>
        <p:blipFill rotWithShape="1">
          <a:blip r:embed="rId2"/>
          <a:srcRect l="19677" t="28004" r="11789"/>
          <a:stretch/>
        </p:blipFill>
        <p:spPr>
          <a:xfrm>
            <a:off x="6241650" y="1178923"/>
            <a:ext cx="4502550" cy="5464874"/>
          </a:xfrm>
          <a:prstGeom prst="rect">
            <a:avLst/>
          </a:prstGeom>
        </p:spPr>
      </p:pic>
    </p:spTree>
    <p:extLst>
      <p:ext uri="{BB962C8B-B14F-4D97-AF65-F5344CB8AC3E}">
        <p14:creationId xmlns:p14="http://schemas.microsoft.com/office/powerpoint/2010/main" val="1620324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C648A-1772-4AB7-AF50-AC4D7F584F05}"/>
              </a:ext>
            </a:extLst>
          </p:cNvPr>
          <p:cNvSpPr>
            <a:spLocks noGrp="1"/>
          </p:cNvSpPr>
          <p:nvPr>
            <p:ph type="title"/>
          </p:nvPr>
        </p:nvSpPr>
        <p:spPr/>
        <p:txBody>
          <a:bodyPr/>
          <a:lstStyle/>
          <a:p>
            <a:r>
              <a:rPr lang="es-ES" dirty="0"/>
              <a:t>Reto Semáforo </a:t>
            </a:r>
            <a:endParaRPr lang="es-CR" dirty="0"/>
          </a:p>
        </p:txBody>
      </p:sp>
      <p:sp>
        <p:nvSpPr>
          <p:cNvPr id="3" name="Marcador de contenido 2">
            <a:extLst>
              <a:ext uri="{FF2B5EF4-FFF2-40B4-BE49-F238E27FC236}">
                <a16:creationId xmlns:a16="http://schemas.microsoft.com/office/drawing/2014/main" id="{2B929A33-39BD-46E5-AB4E-912E02704EDD}"/>
              </a:ext>
            </a:extLst>
          </p:cNvPr>
          <p:cNvSpPr>
            <a:spLocks noGrp="1"/>
          </p:cNvSpPr>
          <p:nvPr>
            <p:ph sz="half" idx="1"/>
          </p:nvPr>
        </p:nvSpPr>
        <p:spPr/>
        <p:txBody>
          <a:bodyPr>
            <a:normAutofit/>
          </a:bodyPr>
          <a:lstStyle/>
          <a:p>
            <a:r>
              <a:rPr lang="es-ES" dirty="0"/>
              <a:t>Conecte otros 3 </a:t>
            </a:r>
            <a:r>
              <a:rPr lang="es-ES" dirty="0" err="1"/>
              <a:t>LEDs</a:t>
            </a:r>
            <a:r>
              <a:rPr lang="es-ES" dirty="0"/>
              <a:t> y simule la interacción de los semáforos en un cruce peatonal, donde la luz verde vehicular y la luz roja peatonal están encendidas. </a:t>
            </a:r>
          </a:p>
          <a:p>
            <a:r>
              <a:rPr lang="es-ES" dirty="0"/>
              <a:t>Cuando un peatón presiona el botón del semáforo peatonal esta se espere 3 segundos antes de hacer el cambio de luz para que los peatones puedan pasar por 5 segundos.</a:t>
            </a:r>
            <a:endParaRPr lang="es-CR" dirty="0"/>
          </a:p>
        </p:txBody>
      </p:sp>
      <p:pic>
        <p:nvPicPr>
          <p:cNvPr id="7" name="Marcador de contenido 6">
            <a:extLst>
              <a:ext uri="{FF2B5EF4-FFF2-40B4-BE49-F238E27FC236}">
                <a16:creationId xmlns:a16="http://schemas.microsoft.com/office/drawing/2014/main" id="{FEBCFAEC-F850-409A-8891-91C708FAFDAE}"/>
              </a:ext>
            </a:extLst>
          </p:cNvPr>
          <p:cNvPicPr>
            <a:picLocks noGrp="1" noChangeAspect="1"/>
          </p:cNvPicPr>
          <p:nvPr>
            <p:ph sz="half" idx="2"/>
          </p:nvPr>
        </p:nvPicPr>
        <p:blipFill>
          <a:blip r:embed="rId2"/>
          <a:stretch>
            <a:fillRect/>
          </a:stretch>
        </p:blipFill>
        <p:spPr>
          <a:xfrm>
            <a:off x="6355556" y="2286000"/>
            <a:ext cx="4022725" cy="4022725"/>
          </a:xfrm>
          <a:prstGeom prst="rect">
            <a:avLst/>
          </a:prstGeom>
        </p:spPr>
      </p:pic>
    </p:spTree>
    <p:extLst>
      <p:ext uri="{BB962C8B-B14F-4D97-AF65-F5344CB8AC3E}">
        <p14:creationId xmlns:p14="http://schemas.microsoft.com/office/powerpoint/2010/main" val="831141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23E87A-7FE7-4A83-83F1-F6C6277911EA}"/>
              </a:ext>
            </a:extLst>
          </p:cNvPr>
          <p:cNvSpPr>
            <a:spLocks noGrp="1"/>
          </p:cNvSpPr>
          <p:nvPr>
            <p:ph type="title"/>
          </p:nvPr>
        </p:nvSpPr>
        <p:spPr/>
        <p:txBody>
          <a:bodyPr/>
          <a:lstStyle/>
          <a:p>
            <a:r>
              <a:rPr lang="es-ES" dirty="0"/>
              <a:t>Posible solución al reto</a:t>
            </a:r>
            <a:endParaRPr lang="es-CR" dirty="0"/>
          </a:p>
        </p:txBody>
      </p:sp>
      <p:sp>
        <p:nvSpPr>
          <p:cNvPr id="3" name="Marcador de contenido 2">
            <a:extLst>
              <a:ext uri="{FF2B5EF4-FFF2-40B4-BE49-F238E27FC236}">
                <a16:creationId xmlns:a16="http://schemas.microsoft.com/office/drawing/2014/main" id="{99D6E729-7F35-4E3D-AFDB-14DA326EAAF8}"/>
              </a:ext>
            </a:extLst>
          </p:cNvPr>
          <p:cNvSpPr>
            <a:spLocks noGrp="1"/>
          </p:cNvSpPr>
          <p:nvPr>
            <p:ph sz="half" idx="1"/>
          </p:nvPr>
        </p:nvSpPr>
        <p:spPr/>
        <p:txBody>
          <a:bodyPr/>
          <a:lstStyle/>
          <a:p>
            <a:endParaRPr lang="es-CR"/>
          </a:p>
        </p:txBody>
      </p:sp>
      <p:sp>
        <p:nvSpPr>
          <p:cNvPr id="4" name="Marcador de contenido 3">
            <a:extLst>
              <a:ext uri="{FF2B5EF4-FFF2-40B4-BE49-F238E27FC236}">
                <a16:creationId xmlns:a16="http://schemas.microsoft.com/office/drawing/2014/main" id="{A69D4673-3B07-44B1-99D6-E3641780603B}"/>
              </a:ext>
            </a:extLst>
          </p:cNvPr>
          <p:cNvSpPr>
            <a:spLocks noGrp="1"/>
          </p:cNvSpPr>
          <p:nvPr>
            <p:ph sz="half" idx="2"/>
          </p:nvPr>
        </p:nvSpPr>
        <p:spPr/>
        <p:txBody>
          <a:bodyPr/>
          <a:lstStyle/>
          <a:p>
            <a:endParaRPr lang="es-CR"/>
          </a:p>
        </p:txBody>
      </p:sp>
    </p:spTree>
    <p:extLst>
      <p:ext uri="{BB962C8B-B14F-4D97-AF65-F5344CB8AC3E}">
        <p14:creationId xmlns:p14="http://schemas.microsoft.com/office/powerpoint/2010/main" val="2629549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058C19-3CA2-48E8-A9CD-A65C258318F6}"/>
              </a:ext>
            </a:extLst>
          </p:cNvPr>
          <p:cNvSpPr>
            <a:spLocks noGrp="1"/>
          </p:cNvSpPr>
          <p:nvPr>
            <p:ph type="title"/>
          </p:nvPr>
        </p:nvSpPr>
        <p:spPr/>
        <p:txBody>
          <a:bodyPr/>
          <a:lstStyle/>
          <a:p>
            <a:r>
              <a:rPr lang="es-ES" dirty="0" err="1"/>
              <a:t>Breathing</a:t>
            </a:r>
            <a:r>
              <a:rPr lang="es-ES" dirty="0"/>
              <a:t> LED</a:t>
            </a:r>
            <a:endParaRPr lang="es-CR" dirty="0"/>
          </a:p>
        </p:txBody>
      </p:sp>
      <p:pic>
        <p:nvPicPr>
          <p:cNvPr id="3" name="Marcador de contenido 3">
            <a:extLst>
              <a:ext uri="{FF2B5EF4-FFF2-40B4-BE49-F238E27FC236}">
                <a16:creationId xmlns:a16="http://schemas.microsoft.com/office/drawing/2014/main" id="{26D92936-9B46-428D-BE75-15642A637B81}"/>
              </a:ext>
            </a:extLst>
          </p:cNvPr>
          <p:cNvPicPr>
            <a:picLocks noChangeAspect="1"/>
          </p:cNvPicPr>
          <p:nvPr/>
        </p:nvPicPr>
        <p:blipFill rotWithShape="1">
          <a:blip r:embed="rId2"/>
          <a:srcRect l="19677" t="28004" r="11789"/>
          <a:stretch/>
        </p:blipFill>
        <p:spPr>
          <a:xfrm>
            <a:off x="5427671" y="998301"/>
            <a:ext cx="4502550" cy="5464874"/>
          </a:xfrm>
          <a:prstGeom prst="rect">
            <a:avLst/>
          </a:prstGeom>
        </p:spPr>
      </p:pic>
    </p:spTree>
    <p:extLst>
      <p:ext uri="{BB962C8B-B14F-4D97-AF65-F5344CB8AC3E}">
        <p14:creationId xmlns:p14="http://schemas.microsoft.com/office/powerpoint/2010/main" val="695695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4D018B3-7266-4018-8F33-6B924690196D}"/>
              </a:ext>
            </a:extLst>
          </p:cNvPr>
          <p:cNvPicPr>
            <a:picLocks noChangeAspect="1"/>
          </p:cNvPicPr>
          <p:nvPr/>
        </p:nvPicPr>
        <p:blipFill rotWithShape="1">
          <a:blip r:embed="rId2">
            <a:extLst>
              <a:ext uri="{28A0092B-C50C-407E-A947-70E740481C1C}">
                <a14:useLocalDpi xmlns:a14="http://schemas.microsoft.com/office/drawing/2010/main" val="0"/>
              </a:ext>
            </a:extLst>
          </a:blip>
          <a:srcRect l="5040" t="7284" r="1891" b="7624"/>
          <a:stretch/>
        </p:blipFill>
        <p:spPr>
          <a:xfrm>
            <a:off x="8605536" y="1988594"/>
            <a:ext cx="2835797" cy="2592729"/>
          </a:xfrm>
          <a:prstGeom prst="rect">
            <a:avLst/>
          </a:prstGeom>
        </p:spPr>
      </p:pic>
      <p:pic>
        <p:nvPicPr>
          <p:cNvPr id="2052" name="Picture 4" descr="Resultado de imagen para raspberry pi hats">
            <a:extLst>
              <a:ext uri="{FF2B5EF4-FFF2-40B4-BE49-F238E27FC236}">
                <a16:creationId xmlns:a16="http://schemas.microsoft.com/office/drawing/2014/main" id="{C9C4823C-5138-4CC6-9769-3D29A62E3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9549" y="65659"/>
            <a:ext cx="2775830" cy="2015907"/>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C1ED7B47-B257-4D47-A940-70BF2C23EAA7}"/>
              </a:ext>
            </a:extLst>
          </p:cNvPr>
          <p:cNvSpPr>
            <a:spLocks noGrp="1"/>
          </p:cNvSpPr>
          <p:nvPr>
            <p:ph type="title"/>
          </p:nvPr>
        </p:nvSpPr>
        <p:spPr/>
        <p:txBody>
          <a:bodyPr/>
          <a:lstStyle/>
          <a:p>
            <a:r>
              <a:rPr lang="es-ES" dirty="0"/>
              <a:t>Usando </a:t>
            </a:r>
            <a:r>
              <a:rPr lang="es-ES" dirty="0" err="1"/>
              <a:t>HATs</a:t>
            </a:r>
            <a:endParaRPr lang="es-CR" dirty="0"/>
          </a:p>
        </p:txBody>
      </p:sp>
      <p:sp>
        <p:nvSpPr>
          <p:cNvPr id="4" name="Marcador de contenido 3">
            <a:extLst>
              <a:ext uri="{FF2B5EF4-FFF2-40B4-BE49-F238E27FC236}">
                <a16:creationId xmlns:a16="http://schemas.microsoft.com/office/drawing/2014/main" id="{11C5FFDF-0CC4-4DDD-94D6-3CCD08FEC263}"/>
              </a:ext>
            </a:extLst>
          </p:cNvPr>
          <p:cNvSpPr>
            <a:spLocks noGrp="1"/>
          </p:cNvSpPr>
          <p:nvPr>
            <p:ph sz="half" idx="1"/>
          </p:nvPr>
        </p:nvSpPr>
        <p:spPr>
          <a:xfrm>
            <a:off x="838199" y="1825625"/>
            <a:ext cx="7009435" cy="4351338"/>
          </a:xfrm>
        </p:spPr>
        <p:txBody>
          <a:bodyPr/>
          <a:lstStyle/>
          <a:p>
            <a:r>
              <a:rPr lang="es-CR" dirty="0"/>
              <a:t>Hardware </a:t>
            </a:r>
            <a:r>
              <a:rPr lang="es-CR" dirty="0" err="1"/>
              <a:t>Attached</a:t>
            </a:r>
            <a:r>
              <a:rPr lang="es-CR" dirty="0"/>
              <a:t> </a:t>
            </a:r>
            <a:r>
              <a:rPr lang="es-CR" dirty="0" err="1"/>
              <a:t>on</a:t>
            </a:r>
            <a:r>
              <a:rPr lang="es-CR" dirty="0"/>
              <a:t> Top</a:t>
            </a:r>
          </a:p>
          <a:p>
            <a:r>
              <a:rPr lang="es-CR" dirty="0"/>
              <a:t>Agrega características al </a:t>
            </a:r>
            <a:r>
              <a:rPr lang="es-CR" dirty="0" err="1"/>
              <a:t>Rpi</a:t>
            </a:r>
            <a:endParaRPr lang="es-CR" dirty="0"/>
          </a:p>
          <a:p>
            <a:r>
              <a:rPr lang="es-CR" dirty="0">
                <a:hlinkClick r:id="rId4"/>
              </a:rPr>
              <a:t>https://www.raspberrypi.org/blog/introducing-raspberry-pi-hats/</a:t>
            </a:r>
            <a:endParaRPr lang="es-CR" dirty="0"/>
          </a:p>
          <a:p>
            <a:r>
              <a:rPr lang="es-CR" dirty="0">
                <a:hlinkClick r:id="rId5"/>
              </a:rPr>
              <a:t>https://www.digikey.com/en/maker/blogs/2018/the-top-10-hats-and-phats-for-raspberry-pi</a:t>
            </a:r>
            <a:endParaRPr lang="es-CR" dirty="0"/>
          </a:p>
        </p:txBody>
      </p:sp>
      <p:pic>
        <p:nvPicPr>
          <p:cNvPr id="7" name="Marcador de contenido 6">
            <a:extLst>
              <a:ext uri="{FF2B5EF4-FFF2-40B4-BE49-F238E27FC236}">
                <a16:creationId xmlns:a16="http://schemas.microsoft.com/office/drawing/2014/main" id="{A176F264-0AEF-44A4-8DA8-8952FE29E266}"/>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2291787" y="4681268"/>
            <a:ext cx="2528965" cy="2139504"/>
          </a:xfrm>
        </p:spPr>
      </p:pic>
      <p:pic>
        <p:nvPicPr>
          <p:cNvPr id="2050" name="Picture 2" descr="Resultado de imagen para raspberry pi hats">
            <a:extLst>
              <a:ext uri="{FF2B5EF4-FFF2-40B4-BE49-F238E27FC236}">
                <a16:creationId xmlns:a16="http://schemas.microsoft.com/office/drawing/2014/main" id="{F3618B11-35DF-4D75-BBC3-AAF619EB25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547" b="12052"/>
          <a:stretch/>
        </p:blipFill>
        <p:spPr bwMode="auto">
          <a:xfrm>
            <a:off x="5762804" y="301581"/>
            <a:ext cx="2974844" cy="233230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AB618F83-B067-4B3C-9872-21091F386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8356" y="4749800"/>
            <a:ext cx="2619375" cy="1743075"/>
          </a:xfrm>
          <a:prstGeom prst="rect">
            <a:avLst/>
          </a:prstGeom>
        </p:spPr>
      </p:pic>
      <p:pic>
        <p:nvPicPr>
          <p:cNvPr id="15" name="Imagen 14">
            <a:extLst>
              <a:ext uri="{FF2B5EF4-FFF2-40B4-BE49-F238E27FC236}">
                <a16:creationId xmlns:a16="http://schemas.microsoft.com/office/drawing/2014/main" id="{D15D0EF7-DA09-4479-A574-1F688F0A9E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9315" y="4610803"/>
            <a:ext cx="2381250" cy="1924050"/>
          </a:xfrm>
          <a:prstGeom prst="rect">
            <a:avLst/>
          </a:prstGeom>
        </p:spPr>
      </p:pic>
    </p:spTree>
    <p:extLst>
      <p:ext uri="{BB962C8B-B14F-4D97-AF65-F5344CB8AC3E}">
        <p14:creationId xmlns:p14="http://schemas.microsoft.com/office/powerpoint/2010/main" val="4063428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4ED27-9A75-44B7-B9A1-2F8160F9F4B6}"/>
              </a:ext>
            </a:extLst>
          </p:cNvPr>
          <p:cNvSpPr>
            <a:spLocks noGrp="1"/>
          </p:cNvSpPr>
          <p:nvPr>
            <p:ph type="title"/>
          </p:nvPr>
        </p:nvSpPr>
        <p:spPr/>
        <p:txBody>
          <a:bodyPr/>
          <a:lstStyle/>
          <a:p>
            <a:r>
              <a:rPr lang="es-ES" dirty="0"/>
              <a:t>Probando el </a:t>
            </a:r>
            <a:r>
              <a:rPr lang="es-ES" dirty="0" err="1"/>
              <a:t>SenseHat</a:t>
            </a:r>
            <a:endParaRPr lang="es-CR" dirty="0"/>
          </a:p>
        </p:txBody>
      </p:sp>
      <p:sp>
        <p:nvSpPr>
          <p:cNvPr id="3" name="Marcador de contenido 2">
            <a:extLst>
              <a:ext uri="{FF2B5EF4-FFF2-40B4-BE49-F238E27FC236}">
                <a16:creationId xmlns:a16="http://schemas.microsoft.com/office/drawing/2014/main" id="{F3AE9DCF-859D-4DFC-97DF-D2FEF9E36003}"/>
              </a:ext>
            </a:extLst>
          </p:cNvPr>
          <p:cNvSpPr>
            <a:spLocks noGrp="1"/>
          </p:cNvSpPr>
          <p:nvPr>
            <p:ph idx="1"/>
          </p:nvPr>
        </p:nvSpPr>
        <p:spPr/>
        <p:txBody>
          <a:bodyPr/>
          <a:lstStyle/>
          <a:p>
            <a:r>
              <a:rPr lang="es-CR" dirty="0"/>
              <a:t>Emulador en navegador</a:t>
            </a:r>
          </a:p>
          <a:p>
            <a:pPr lvl="1"/>
            <a:r>
              <a:rPr lang="es-CR" dirty="0">
                <a:hlinkClick r:id="rId2"/>
              </a:rPr>
              <a:t>https://projects.raspberrypi.org/en/projects/getting-started-with-the-sense-hat/4</a:t>
            </a:r>
            <a:endParaRPr lang="es-CR" dirty="0"/>
          </a:p>
          <a:p>
            <a:endParaRPr lang="es-CR" dirty="0"/>
          </a:p>
          <a:p>
            <a:endParaRPr lang="es-CR" dirty="0"/>
          </a:p>
        </p:txBody>
      </p:sp>
    </p:spTree>
    <p:extLst>
      <p:ext uri="{BB962C8B-B14F-4D97-AF65-F5344CB8AC3E}">
        <p14:creationId xmlns:p14="http://schemas.microsoft.com/office/powerpoint/2010/main" val="245045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D1C40-D66B-4985-9F2D-2EC85C14527F}"/>
              </a:ext>
            </a:extLst>
          </p:cNvPr>
          <p:cNvSpPr>
            <a:spLocks noGrp="1"/>
          </p:cNvSpPr>
          <p:nvPr>
            <p:ph type="title"/>
          </p:nvPr>
        </p:nvSpPr>
        <p:spPr/>
        <p:txBody>
          <a:bodyPr/>
          <a:lstStyle/>
          <a:p>
            <a:r>
              <a:rPr lang="es-ES" dirty="0"/>
              <a:t>Dudas, opiniones, comentarios</a:t>
            </a:r>
            <a:endParaRPr lang="es-CR" dirty="0"/>
          </a:p>
        </p:txBody>
      </p:sp>
    </p:spTree>
    <p:extLst>
      <p:ext uri="{BB962C8B-B14F-4D97-AF65-F5344CB8AC3E}">
        <p14:creationId xmlns:p14="http://schemas.microsoft.com/office/powerpoint/2010/main" val="2323408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E4E14-CB90-4917-94D2-FCAE2AFFD3FF}"/>
              </a:ext>
            </a:extLst>
          </p:cNvPr>
          <p:cNvSpPr>
            <a:spLocks noGrp="1"/>
          </p:cNvSpPr>
          <p:nvPr>
            <p:ph type="title"/>
          </p:nvPr>
        </p:nvSpPr>
        <p:spPr/>
        <p:txBody>
          <a:bodyPr/>
          <a:lstStyle/>
          <a:p>
            <a:r>
              <a:rPr lang="es-ES" dirty="0"/>
              <a:t>Muchas gracias</a:t>
            </a:r>
            <a:endParaRPr lang="es-CR" dirty="0"/>
          </a:p>
        </p:txBody>
      </p:sp>
      <p:sp>
        <p:nvSpPr>
          <p:cNvPr id="5" name="Marcador de contenido 4">
            <a:extLst>
              <a:ext uri="{FF2B5EF4-FFF2-40B4-BE49-F238E27FC236}">
                <a16:creationId xmlns:a16="http://schemas.microsoft.com/office/drawing/2014/main" id="{534069B2-1B5D-43D6-8A04-3621B79A6538}"/>
              </a:ext>
            </a:extLst>
          </p:cNvPr>
          <p:cNvSpPr>
            <a:spLocks noGrp="1"/>
          </p:cNvSpPr>
          <p:nvPr>
            <p:ph idx="1"/>
          </p:nvPr>
        </p:nvSpPr>
        <p:spPr/>
        <p:txBody>
          <a:bodyPr/>
          <a:lstStyle/>
          <a:p>
            <a:r>
              <a:rPr lang="es-ES" dirty="0"/>
              <a:t>Diagramas de conexión, códigos y presentación en </a:t>
            </a:r>
            <a:endParaRPr lang="es-CR" dirty="0"/>
          </a:p>
        </p:txBody>
      </p:sp>
    </p:spTree>
    <p:extLst>
      <p:ext uri="{BB962C8B-B14F-4D97-AF65-F5344CB8AC3E}">
        <p14:creationId xmlns:p14="http://schemas.microsoft.com/office/powerpoint/2010/main" val="55840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BEC49-BD12-42F9-B2FC-291AE5325833}"/>
              </a:ext>
            </a:extLst>
          </p:cNvPr>
          <p:cNvSpPr>
            <a:spLocks noGrp="1"/>
          </p:cNvSpPr>
          <p:nvPr>
            <p:ph type="title"/>
          </p:nvPr>
        </p:nvSpPr>
        <p:spPr/>
        <p:txBody>
          <a:bodyPr/>
          <a:lstStyle/>
          <a:p>
            <a:r>
              <a:rPr lang="es-ES" dirty="0"/>
              <a:t>Enseñanza de la informática y programación</a:t>
            </a:r>
            <a:endParaRPr lang="es-CR" dirty="0"/>
          </a:p>
        </p:txBody>
      </p:sp>
      <p:pic>
        <p:nvPicPr>
          <p:cNvPr id="5" name="Marcador de contenido 4">
            <a:extLst>
              <a:ext uri="{FF2B5EF4-FFF2-40B4-BE49-F238E27FC236}">
                <a16:creationId xmlns:a16="http://schemas.microsoft.com/office/drawing/2014/main" id="{1FFDB6FF-FEFF-416B-B153-4AE91FE10D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254" y="2380353"/>
            <a:ext cx="5270500" cy="2540000"/>
          </a:xfrm>
        </p:spPr>
      </p:pic>
      <p:pic>
        <p:nvPicPr>
          <p:cNvPr id="8" name="Imagen 7">
            <a:extLst>
              <a:ext uri="{FF2B5EF4-FFF2-40B4-BE49-F238E27FC236}">
                <a16:creationId xmlns:a16="http://schemas.microsoft.com/office/drawing/2014/main" id="{7D8BA7A0-718C-4AE2-B748-0E752518C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054" y="1910277"/>
            <a:ext cx="6096000" cy="3457575"/>
          </a:xfrm>
          <a:prstGeom prst="rect">
            <a:avLst/>
          </a:prstGeom>
        </p:spPr>
      </p:pic>
    </p:spTree>
    <p:extLst>
      <p:ext uri="{BB962C8B-B14F-4D97-AF65-F5344CB8AC3E}">
        <p14:creationId xmlns:p14="http://schemas.microsoft.com/office/powerpoint/2010/main" val="262380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C342A1-9C90-4A04-800C-2AFA8DB21D04}"/>
              </a:ext>
            </a:extLst>
          </p:cNvPr>
          <p:cNvSpPr>
            <a:spLocks noGrp="1"/>
          </p:cNvSpPr>
          <p:nvPr>
            <p:ph type="title"/>
          </p:nvPr>
        </p:nvSpPr>
        <p:spPr/>
        <p:txBody>
          <a:bodyPr/>
          <a:lstStyle/>
          <a:p>
            <a:r>
              <a:rPr lang="es-ES" dirty="0"/>
              <a:t>Computadora a bajo costo</a:t>
            </a:r>
            <a:endParaRPr lang="es-CR" dirty="0"/>
          </a:p>
        </p:txBody>
      </p:sp>
      <p:sp>
        <p:nvSpPr>
          <p:cNvPr id="3" name="Marcador de contenido 2">
            <a:extLst>
              <a:ext uri="{FF2B5EF4-FFF2-40B4-BE49-F238E27FC236}">
                <a16:creationId xmlns:a16="http://schemas.microsoft.com/office/drawing/2014/main" id="{E41F25EB-EC51-439D-844B-FDFF6624987C}"/>
              </a:ext>
            </a:extLst>
          </p:cNvPr>
          <p:cNvSpPr>
            <a:spLocks noGrp="1"/>
          </p:cNvSpPr>
          <p:nvPr>
            <p:ph idx="1"/>
          </p:nvPr>
        </p:nvSpPr>
        <p:spPr/>
        <p:txBody>
          <a:bodyPr/>
          <a:lstStyle/>
          <a:p>
            <a:endParaRPr lang="es-CR" dirty="0"/>
          </a:p>
        </p:txBody>
      </p:sp>
      <p:pic>
        <p:nvPicPr>
          <p:cNvPr id="4" name="Marcador de contenido 5">
            <a:extLst>
              <a:ext uri="{FF2B5EF4-FFF2-40B4-BE49-F238E27FC236}">
                <a16:creationId xmlns:a16="http://schemas.microsoft.com/office/drawing/2014/main" id="{2DC4B5F0-1669-4A22-97ED-FD8933664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694" y="1635342"/>
            <a:ext cx="4286250" cy="2857500"/>
          </a:xfrm>
          <a:prstGeom prst="rect">
            <a:avLst/>
          </a:prstGeom>
        </p:spPr>
      </p:pic>
      <p:pic>
        <p:nvPicPr>
          <p:cNvPr id="5" name="Imagen 4">
            <a:extLst>
              <a:ext uri="{FF2B5EF4-FFF2-40B4-BE49-F238E27FC236}">
                <a16:creationId xmlns:a16="http://schemas.microsoft.com/office/drawing/2014/main" id="{2C07E4C4-E6ED-45D3-A060-D6134CD39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2810"/>
            <a:ext cx="6001062" cy="4000065"/>
          </a:xfrm>
          <a:prstGeom prst="rect">
            <a:avLst/>
          </a:prstGeom>
        </p:spPr>
      </p:pic>
    </p:spTree>
    <p:extLst>
      <p:ext uri="{BB962C8B-B14F-4D97-AF65-F5344CB8AC3E}">
        <p14:creationId xmlns:p14="http://schemas.microsoft.com/office/powerpoint/2010/main" val="149329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FD311A-1EB8-4BD3-A745-62DDD8F06250}"/>
              </a:ext>
            </a:extLst>
          </p:cNvPr>
          <p:cNvSpPr>
            <a:spLocks noGrp="1"/>
          </p:cNvSpPr>
          <p:nvPr>
            <p:ph type="title"/>
          </p:nvPr>
        </p:nvSpPr>
        <p:spPr/>
        <p:txBody>
          <a:bodyPr/>
          <a:lstStyle/>
          <a:p>
            <a:r>
              <a:rPr lang="es-ES" dirty="0"/>
              <a:t>Electrónica</a:t>
            </a:r>
            <a:endParaRPr lang="es-CR" dirty="0"/>
          </a:p>
        </p:txBody>
      </p:sp>
      <p:pic>
        <p:nvPicPr>
          <p:cNvPr id="5" name="Marcador de contenido 4">
            <a:extLst>
              <a:ext uri="{FF2B5EF4-FFF2-40B4-BE49-F238E27FC236}">
                <a16:creationId xmlns:a16="http://schemas.microsoft.com/office/drawing/2014/main" id="{B7CF1190-2AFB-48B8-A552-3B95D62BCA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480" y="2421334"/>
            <a:ext cx="4030102" cy="2739210"/>
          </a:xfrm>
        </p:spPr>
      </p:pic>
      <p:pic>
        <p:nvPicPr>
          <p:cNvPr id="8" name="Imagen 7">
            <a:extLst>
              <a:ext uri="{FF2B5EF4-FFF2-40B4-BE49-F238E27FC236}">
                <a16:creationId xmlns:a16="http://schemas.microsoft.com/office/drawing/2014/main" id="{ABD7DDE5-9A42-4167-9B2A-0498C3905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119" y="119834"/>
            <a:ext cx="4188942" cy="3141707"/>
          </a:xfrm>
          <a:prstGeom prst="rect">
            <a:avLst/>
          </a:prstGeom>
        </p:spPr>
      </p:pic>
      <p:pic>
        <p:nvPicPr>
          <p:cNvPr id="10" name="Imagen 9">
            <a:extLst>
              <a:ext uri="{FF2B5EF4-FFF2-40B4-BE49-F238E27FC236}">
                <a16:creationId xmlns:a16="http://schemas.microsoft.com/office/drawing/2014/main" id="{F0F98BDF-FBAD-4762-9C5C-F3EA4A586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495" y="3560381"/>
            <a:ext cx="5454033" cy="3252706"/>
          </a:xfrm>
          <a:prstGeom prst="rect">
            <a:avLst/>
          </a:prstGeom>
        </p:spPr>
      </p:pic>
    </p:spTree>
    <p:extLst>
      <p:ext uri="{BB962C8B-B14F-4D97-AF65-F5344CB8AC3E}">
        <p14:creationId xmlns:p14="http://schemas.microsoft.com/office/powerpoint/2010/main" val="1884588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B5C33-BF02-4A64-826E-E4ED7743D022}"/>
              </a:ext>
            </a:extLst>
          </p:cNvPr>
          <p:cNvSpPr>
            <a:spLocks noGrp="1"/>
          </p:cNvSpPr>
          <p:nvPr>
            <p:ph type="title"/>
          </p:nvPr>
        </p:nvSpPr>
        <p:spPr/>
        <p:txBody>
          <a:bodyPr/>
          <a:lstStyle/>
          <a:p>
            <a:r>
              <a:rPr lang="es-ES" dirty="0"/>
              <a:t>Robótica</a:t>
            </a:r>
            <a:endParaRPr lang="es-CR" dirty="0"/>
          </a:p>
        </p:txBody>
      </p:sp>
      <p:pic>
        <p:nvPicPr>
          <p:cNvPr id="5" name="Marcador de contenido 4">
            <a:extLst>
              <a:ext uri="{FF2B5EF4-FFF2-40B4-BE49-F238E27FC236}">
                <a16:creationId xmlns:a16="http://schemas.microsoft.com/office/drawing/2014/main" id="{B819309A-8F24-4415-82A7-73E417941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894" y="2212956"/>
            <a:ext cx="4471731" cy="2981154"/>
          </a:xfrm>
        </p:spPr>
      </p:pic>
      <p:pic>
        <p:nvPicPr>
          <p:cNvPr id="8" name="Imagen 7">
            <a:extLst>
              <a:ext uri="{FF2B5EF4-FFF2-40B4-BE49-F238E27FC236}">
                <a16:creationId xmlns:a16="http://schemas.microsoft.com/office/drawing/2014/main" id="{F2C3CBDF-55C1-4C86-B0E5-3B967A10A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287" y="3219879"/>
            <a:ext cx="5818659" cy="3272996"/>
          </a:xfrm>
          <a:prstGeom prst="rect">
            <a:avLst/>
          </a:prstGeom>
        </p:spPr>
      </p:pic>
    </p:spTree>
    <p:extLst>
      <p:ext uri="{BB962C8B-B14F-4D97-AF65-F5344CB8AC3E}">
        <p14:creationId xmlns:p14="http://schemas.microsoft.com/office/powerpoint/2010/main" val="269383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1F522-1E78-45BC-B590-DBE8D4D5D004}"/>
              </a:ext>
            </a:extLst>
          </p:cNvPr>
          <p:cNvSpPr>
            <a:spLocks noGrp="1"/>
          </p:cNvSpPr>
          <p:nvPr>
            <p:ph type="title"/>
          </p:nvPr>
        </p:nvSpPr>
        <p:spPr/>
        <p:txBody>
          <a:bodyPr/>
          <a:lstStyle/>
          <a:p>
            <a:r>
              <a:rPr lang="es-ES" dirty="0" err="1"/>
              <a:t>IoT</a:t>
            </a:r>
            <a:endParaRPr lang="es-CR" dirty="0"/>
          </a:p>
        </p:txBody>
      </p:sp>
      <p:pic>
        <p:nvPicPr>
          <p:cNvPr id="5" name="Marcador de contenido 4">
            <a:extLst>
              <a:ext uri="{FF2B5EF4-FFF2-40B4-BE49-F238E27FC236}">
                <a16:creationId xmlns:a16="http://schemas.microsoft.com/office/drawing/2014/main" id="{1566EEF6-BE34-4D8B-A504-D67763AC30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 y="1834196"/>
            <a:ext cx="6010275" cy="3381781"/>
          </a:xfrm>
        </p:spPr>
      </p:pic>
      <p:pic>
        <p:nvPicPr>
          <p:cNvPr id="8" name="Imagen 7">
            <a:extLst>
              <a:ext uri="{FF2B5EF4-FFF2-40B4-BE49-F238E27FC236}">
                <a16:creationId xmlns:a16="http://schemas.microsoft.com/office/drawing/2014/main" id="{9592B02E-8DE6-4BB4-B5F2-5E05A2770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27" y="3429000"/>
            <a:ext cx="5503648" cy="3096719"/>
          </a:xfrm>
          <a:prstGeom prst="rect">
            <a:avLst/>
          </a:prstGeom>
        </p:spPr>
      </p:pic>
    </p:spTree>
    <p:extLst>
      <p:ext uri="{BB962C8B-B14F-4D97-AF65-F5344CB8AC3E}">
        <p14:creationId xmlns:p14="http://schemas.microsoft.com/office/powerpoint/2010/main" val="3373049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785</TotalTime>
  <Words>966</Words>
  <Application>Microsoft Office PowerPoint</Application>
  <PresentationFormat>Panorámica</PresentationFormat>
  <Paragraphs>137</Paragraphs>
  <Slides>48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48</vt:i4>
      </vt:variant>
    </vt:vector>
  </HeadingPairs>
  <TitlesOfParts>
    <vt:vector size="54" baseType="lpstr">
      <vt:lpstr>Arial</vt:lpstr>
      <vt:lpstr>Calibri</vt:lpstr>
      <vt:lpstr>Tw Cen MT</vt:lpstr>
      <vt:lpstr>Tw Cen MT Condensed</vt:lpstr>
      <vt:lpstr>Wingdings 3</vt:lpstr>
      <vt:lpstr>Integral</vt:lpstr>
      <vt:lpstr>Taller Raspberry Pi </vt:lpstr>
      <vt:lpstr>¿Qué es Raspberry Pi?</vt:lpstr>
      <vt:lpstr>Presentación de PowerPoint</vt:lpstr>
      <vt:lpstr>Usos</vt:lpstr>
      <vt:lpstr>Enseñanza de la informática y programación</vt:lpstr>
      <vt:lpstr>Computadora a bajo costo</vt:lpstr>
      <vt:lpstr>Electrónica</vt:lpstr>
      <vt:lpstr>Robótica</vt:lpstr>
      <vt:lpstr>IoT</vt:lpstr>
      <vt:lpstr>Servidores</vt:lpstr>
      <vt:lpstr>Entretenimiento</vt:lpstr>
      <vt:lpstr>Comunidad</vt:lpstr>
      <vt:lpstr>Iniciando con Raspberry Pi</vt:lpstr>
      <vt:lpstr>¿Qué necesitas?</vt:lpstr>
      <vt:lpstr>Conociendo la tarjeta</vt:lpstr>
      <vt:lpstr>Conectando la RPi</vt:lpstr>
      <vt:lpstr>Paso 1</vt:lpstr>
      <vt:lpstr>Paso 2</vt:lpstr>
      <vt:lpstr>Paso 3</vt:lpstr>
      <vt:lpstr>Paso 4</vt:lpstr>
      <vt:lpstr>Paso 5</vt:lpstr>
      <vt:lpstr>Paso 6</vt:lpstr>
      <vt:lpstr>Paso 7</vt:lpstr>
      <vt:lpstr>Paso 8</vt:lpstr>
      <vt:lpstr>Terminando la configuración</vt:lpstr>
      <vt:lpstr>Terminando la configuración</vt:lpstr>
      <vt:lpstr>Terminando la configuración</vt:lpstr>
      <vt:lpstr>Terminando la configuración</vt:lpstr>
      <vt:lpstr>Terminando la configuración</vt:lpstr>
      <vt:lpstr>Terminando la configuración</vt:lpstr>
      <vt:lpstr>Otros proyectos con Raspberry Pi</vt:lpstr>
      <vt:lpstr>Explorando Raspbian</vt:lpstr>
      <vt:lpstr>Introduciendo a Python</vt:lpstr>
      <vt:lpstr>Utilizando el Shell de Python y creando scripts</vt:lpstr>
      <vt:lpstr>Reto en Python</vt:lpstr>
      <vt:lpstr>Posible resultado al reto</vt:lpstr>
      <vt:lpstr>Interactuando con los GPIO</vt:lpstr>
      <vt:lpstr>Blinking Led</vt:lpstr>
      <vt:lpstr>Reto luces en secuencia</vt:lpstr>
      <vt:lpstr>Posible resultado al reto</vt:lpstr>
      <vt:lpstr>Blinking Led &amp; Button</vt:lpstr>
      <vt:lpstr>Reto Semáforo </vt:lpstr>
      <vt:lpstr>Posible solución al reto</vt:lpstr>
      <vt:lpstr>Breathing LED</vt:lpstr>
      <vt:lpstr>Usando HATs</vt:lpstr>
      <vt:lpstr>Probando el SenseHat</vt:lpstr>
      <vt:lpstr>Dudas, opiniones, comentarios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Raspberry Pi</dc:title>
  <dc:creator>Randy Douglas</dc:creator>
  <cp:lastModifiedBy>Randy Douglas</cp:lastModifiedBy>
  <cp:revision>35</cp:revision>
  <dcterms:created xsi:type="dcterms:W3CDTF">2019-03-13T15:49:20Z</dcterms:created>
  <dcterms:modified xsi:type="dcterms:W3CDTF">2019-03-16T16:45:44Z</dcterms:modified>
</cp:coreProperties>
</file>